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1"/>
  </p:sldMasterIdLst>
  <p:sldIdLst>
    <p:sldId id="257" r:id="rId2"/>
    <p:sldId id="258" r:id="rId3"/>
    <p:sldId id="259" r:id="rId4"/>
    <p:sldId id="264" r:id="rId5"/>
    <p:sldId id="269" r:id="rId6"/>
    <p:sldId id="270" r:id="rId7"/>
    <p:sldId id="271" r:id="rId8"/>
    <p:sldId id="260" r:id="rId9"/>
    <p:sldId id="261" r:id="rId10"/>
    <p:sldId id="272" r:id="rId11"/>
    <p:sldId id="263" r:id="rId12"/>
    <p:sldId id="262" r:id="rId13"/>
    <p:sldId id="273"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4" autoAdjust="0"/>
    <p:restoredTop sz="94660"/>
  </p:normalViewPr>
  <p:slideViewPr>
    <p:cSldViewPr snapToGrid="0">
      <p:cViewPr>
        <p:scale>
          <a:sx n="77" d="100"/>
          <a:sy n="77" d="100"/>
        </p:scale>
        <p:origin x="496"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diyam Jitendra Prasad" userId="53cd2e8b662d65d2" providerId="LiveId" clId="{27CBB7CC-8A86-42DF-B188-1E980241F133}"/>
    <pc:docChg chg="undo custSel addSld modSld sldOrd">
      <pc:chgData name="Kadiyam Jitendra Prasad" userId="53cd2e8b662d65d2" providerId="LiveId" clId="{27CBB7CC-8A86-42DF-B188-1E980241F133}" dt="2023-12-01T06:05:59.541" v="769" actId="113"/>
      <pc:docMkLst>
        <pc:docMk/>
      </pc:docMkLst>
      <pc:sldChg chg="addSp delSp modSp mod">
        <pc:chgData name="Kadiyam Jitendra Prasad" userId="53cd2e8b662d65d2" providerId="LiveId" clId="{27CBB7CC-8A86-42DF-B188-1E980241F133}" dt="2023-12-01T05:02:56.767" v="706" actId="113"/>
        <pc:sldMkLst>
          <pc:docMk/>
          <pc:sldMk cId="3677900723" sldId="258"/>
        </pc:sldMkLst>
        <pc:spChg chg="mod">
          <ac:chgData name="Kadiyam Jitendra Prasad" userId="53cd2e8b662d65d2" providerId="LiveId" clId="{27CBB7CC-8A86-42DF-B188-1E980241F133}" dt="2023-12-01T05:02:37.894" v="703" actId="14100"/>
          <ac:spMkLst>
            <pc:docMk/>
            <pc:sldMk cId="3677900723" sldId="258"/>
            <ac:spMk id="2" creationId="{37AA4534-2B84-28F1-FB0D-DA7F29442D56}"/>
          </ac:spMkLst>
        </pc:spChg>
        <pc:spChg chg="mod">
          <ac:chgData name="Kadiyam Jitendra Prasad" userId="53cd2e8b662d65d2" providerId="LiveId" clId="{27CBB7CC-8A86-42DF-B188-1E980241F133}" dt="2023-12-01T05:02:56.767" v="706" actId="113"/>
          <ac:spMkLst>
            <pc:docMk/>
            <pc:sldMk cId="3677900723" sldId="258"/>
            <ac:spMk id="3" creationId="{77594007-ECF0-E4D6-4866-B4E1E073FA9E}"/>
          </ac:spMkLst>
        </pc:spChg>
        <pc:spChg chg="add del">
          <ac:chgData name="Kadiyam Jitendra Prasad" userId="53cd2e8b662d65d2" providerId="LiveId" clId="{27CBB7CC-8A86-42DF-B188-1E980241F133}" dt="2023-12-01T04:58:24.473" v="602"/>
          <ac:spMkLst>
            <pc:docMk/>
            <pc:sldMk cId="3677900723" sldId="258"/>
            <ac:spMk id="4" creationId="{10563C93-F3AC-695B-6FB9-6D297F3CC1D7}"/>
          </ac:spMkLst>
        </pc:spChg>
        <pc:spChg chg="add del">
          <ac:chgData name="Kadiyam Jitendra Prasad" userId="53cd2e8b662d65d2" providerId="LiveId" clId="{27CBB7CC-8A86-42DF-B188-1E980241F133}" dt="2023-12-01T04:58:28.185" v="605"/>
          <ac:spMkLst>
            <pc:docMk/>
            <pc:sldMk cId="3677900723" sldId="258"/>
            <ac:spMk id="5" creationId="{3565BEA9-6D98-A525-0A6E-7A56E66EBE86}"/>
          </ac:spMkLst>
        </pc:spChg>
        <pc:spChg chg="add mod">
          <ac:chgData name="Kadiyam Jitendra Prasad" userId="53cd2e8b662d65d2" providerId="LiveId" clId="{27CBB7CC-8A86-42DF-B188-1E980241F133}" dt="2023-12-01T04:58:46.097" v="618" actId="21"/>
          <ac:spMkLst>
            <pc:docMk/>
            <pc:sldMk cId="3677900723" sldId="258"/>
            <ac:spMk id="6" creationId="{E3A65DDE-B573-43F2-86A0-5CFF2C9375AD}"/>
          </ac:spMkLst>
        </pc:spChg>
      </pc:sldChg>
      <pc:sldChg chg="modSp mod">
        <pc:chgData name="Kadiyam Jitendra Prasad" userId="53cd2e8b662d65d2" providerId="LiveId" clId="{27CBB7CC-8A86-42DF-B188-1E980241F133}" dt="2023-12-01T05:17:29.610" v="718" actId="113"/>
        <pc:sldMkLst>
          <pc:docMk/>
          <pc:sldMk cId="3299557141" sldId="259"/>
        </pc:sldMkLst>
        <pc:spChg chg="mod">
          <ac:chgData name="Kadiyam Jitendra Prasad" userId="53cd2e8b662d65d2" providerId="LiveId" clId="{27CBB7CC-8A86-42DF-B188-1E980241F133}" dt="2023-12-01T05:17:29.610" v="718" actId="113"/>
          <ac:spMkLst>
            <pc:docMk/>
            <pc:sldMk cId="3299557141" sldId="259"/>
            <ac:spMk id="3" creationId="{77594007-ECF0-E4D6-4866-B4E1E073FA9E}"/>
          </ac:spMkLst>
        </pc:spChg>
      </pc:sldChg>
      <pc:sldChg chg="modSp mod">
        <pc:chgData name="Kadiyam Jitendra Prasad" userId="53cd2e8b662d65d2" providerId="LiveId" clId="{27CBB7CC-8A86-42DF-B188-1E980241F133}" dt="2023-12-01T05:19:47.685" v="724" actId="113"/>
        <pc:sldMkLst>
          <pc:docMk/>
          <pc:sldMk cId="819280459" sldId="261"/>
        </pc:sldMkLst>
        <pc:spChg chg="mod">
          <ac:chgData name="Kadiyam Jitendra Prasad" userId="53cd2e8b662d65d2" providerId="LiveId" clId="{27CBB7CC-8A86-42DF-B188-1E980241F133}" dt="2023-12-01T05:19:47.685" v="724" actId="113"/>
          <ac:spMkLst>
            <pc:docMk/>
            <pc:sldMk cId="819280459" sldId="261"/>
            <ac:spMk id="3" creationId="{77594007-ECF0-E4D6-4866-B4E1E073FA9E}"/>
          </ac:spMkLst>
        </pc:spChg>
      </pc:sldChg>
      <pc:sldChg chg="modSp mod">
        <pc:chgData name="Kadiyam Jitendra Prasad" userId="53cd2e8b662d65d2" providerId="LiveId" clId="{27CBB7CC-8A86-42DF-B188-1E980241F133}" dt="2023-12-01T05:41:12.212" v="730" actId="113"/>
        <pc:sldMkLst>
          <pc:docMk/>
          <pc:sldMk cId="3809476072" sldId="262"/>
        </pc:sldMkLst>
        <pc:spChg chg="mod">
          <ac:chgData name="Kadiyam Jitendra Prasad" userId="53cd2e8b662d65d2" providerId="LiveId" clId="{27CBB7CC-8A86-42DF-B188-1E980241F133}" dt="2023-12-01T05:41:12.212" v="730" actId="113"/>
          <ac:spMkLst>
            <pc:docMk/>
            <pc:sldMk cId="3809476072" sldId="262"/>
            <ac:spMk id="3" creationId="{77594007-ECF0-E4D6-4866-B4E1E073FA9E}"/>
          </ac:spMkLst>
        </pc:spChg>
      </pc:sldChg>
      <pc:sldChg chg="addSp modSp mod modAnim">
        <pc:chgData name="Kadiyam Jitendra Prasad" userId="53cd2e8b662d65d2" providerId="LiveId" clId="{27CBB7CC-8A86-42DF-B188-1E980241F133}" dt="2023-12-01T02:48:50.286" v="6" actId="20577"/>
        <pc:sldMkLst>
          <pc:docMk/>
          <pc:sldMk cId="1774628519" sldId="263"/>
        </pc:sldMkLst>
        <pc:spChg chg="mod">
          <ac:chgData name="Kadiyam Jitendra Prasad" userId="53cd2e8b662d65d2" providerId="LiveId" clId="{27CBB7CC-8A86-42DF-B188-1E980241F133}" dt="2023-12-01T02:48:50.286" v="6" actId="20577"/>
          <ac:spMkLst>
            <pc:docMk/>
            <pc:sldMk cId="1774628519" sldId="263"/>
            <ac:spMk id="2" creationId="{37AA4534-2B84-28F1-FB0D-DA7F29442D56}"/>
          </ac:spMkLst>
        </pc:spChg>
        <pc:picChg chg="add mod">
          <ac:chgData name="Kadiyam Jitendra Prasad" userId="53cd2e8b662d65d2" providerId="LiveId" clId="{27CBB7CC-8A86-42DF-B188-1E980241F133}" dt="2023-12-01T02:48:34.852" v="4" actId="14100"/>
          <ac:picMkLst>
            <pc:docMk/>
            <pc:sldMk cId="1774628519" sldId="263"/>
            <ac:picMk id="3" creationId="{8AD6CAAF-B492-581B-79B3-0231D3D609A4}"/>
          </ac:picMkLst>
        </pc:picChg>
        <pc:picChg chg="mod">
          <ac:chgData name="Kadiyam Jitendra Prasad" userId="53cd2e8b662d65d2" providerId="LiveId" clId="{27CBB7CC-8A86-42DF-B188-1E980241F133}" dt="2023-12-01T02:47:43.187" v="0" actId="14100"/>
          <ac:picMkLst>
            <pc:docMk/>
            <pc:sldMk cId="1774628519" sldId="263"/>
            <ac:picMk id="5" creationId="{7EE2AF3D-1AD4-954E-3C4D-338E47865277}"/>
          </ac:picMkLst>
        </pc:picChg>
      </pc:sldChg>
      <pc:sldChg chg="modSp mod">
        <pc:chgData name="Kadiyam Jitendra Prasad" userId="53cd2e8b662d65d2" providerId="LiveId" clId="{27CBB7CC-8A86-42DF-B188-1E980241F133}" dt="2023-12-01T05:58:53.170" v="763" actId="20577"/>
        <pc:sldMkLst>
          <pc:docMk/>
          <pc:sldMk cId="3826356721" sldId="270"/>
        </pc:sldMkLst>
        <pc:spChg chg="mod">
          <ac:chgData name="Kadiyam Jitendra Prasad" userId="53cd2e8b662d65d2" providerId="LiveId" clId="{27CBB7CC-8A86-42DF-B188-1E980241F133}" dt="2023-12-01T05:58:53.170" v="763" actId="20577"/>
          <ac:spMkLst>
            <pc:docMk/>
            <pc:sldMk cId="3826356721" sldId="270"/>
            <ac:spMk id="3" creationId="{77594007-ECF0-E4D6-4866-B4E1E073FA9E}"/>
          </ac:spMkLst>
        </pc:spChg>
      </pc:sldChg>
      <pc:sldChg chg="modSp mod">
        <pc:chgData name="Kadiyam Jitendra Prasad" userId="53cd2e8b662d65d2" providerId="LiveId" clId="{27CBB7CC-8A86-42DF-B188-1E980241F133}" dt="2023-12-01T06:05:59.541" v="769" actId="113"/>
        <pc:sldMkLst>
          <pc:docMk/>
          <pc:sldMk cId="1942919344" sldId="271"/>
        </pc:sldMkLst>
        <pc:spChg chg="mod">
          <ac:chgData name="Kadiyam Jitendra Prasad" userId="53cd2e8b662d65d2" providerId="LiveId" clId="{27CBB7CC-8A86-42DF-B188-1E980241F133}" dt="2023-12-01T06:05:59.541" v="769" actId="113"/>
          <ac:spMkLst>
            <pc:docMk/>
            <pc:sldMk cId="1942919344" sldId="271"/>
            <ac:spMk id="3" creationId="{77594007-ECF0-E4D6-4866-B4E1E073FA9E}"/>
          </ac:spMkLst>
        </pc:spChg>
      </pc:sldChg>
      <pc:sldChg chg="addSp delSp modSp add mod ord">
        <pc:chgData name="Kadiyam Jitendra Prasad" userId="53cd2e8b662d65d2" providerId="LiveId" clId="{27CBB7CC-8A86-42DF-B188-1E980241F133}" dt="2023-12-01T02:53:55.603" v="54"/>
        <pc:sldMkLst>
          <pc:docMk/>
          <pc:sldMk cId="2391113730" sldId="272"/>
        </pc:sldMkLst>
        <pc:spChg chg="mod">
          <ac:chgData name="Kadiyam Jitendra Prasad" userId="53cd2e8b662d65d2" providerId="LiveId" clId="{27CBB7CC-8A86-42DF-B188-1E980241F133}" dt="2023-12-01T02:49:36.744" v="37" actId="20577"/>
          <ac:spMkLst>
            <pc:docMk/>
            <pc:sldMk cId="2391113730" sldId="272"/>
            <ac:spMk id="2" creationId="{37AA4534-2B84-28F1-FB0D-DA7F29442D56}"/>
          </ac:spMkLst>
        </pc:spChg>
        <pc:spChg chg="del mod">
          <ac:chgData name="Kadiyam Jitendra Prasad" userId="53cd2e8b662d65d2" providerId="LiveId" clId="{27CBB7CC-8A86-42DF-B188-1E980241F133}" dt="2023-12-01T02:49:53.373" v="38" actId="22"/>
          <ac:spMkLst>
            <pc:docMk/>
            <pc:sldMk cId="2391113730" sldId="272"/>
            <ac:spMk id="3" creationId="{77594007-ECF0-E4D6-4866-B4E1E073FA9E}"/>
          </ac:spMkLst>
        </pc:spChg>
        <pc:picChg chg="add mod ord">
          <ac:chgData name="Kadiyam Jitendra Prasad" userId="53cd2e8b662d65d2" providerId="LiveId" clId="{27CBB7CC-8A86-42DF-B188-1E980241F133}" dt="2023-12-01T02:50:03.806" v="42" actId="14100"/>
          <ac:picMkLst>
            <pc:docMk/>
            <pc:sldMk cId="2391113730" sldId="272"/>
            <ac:picMk id="5" creationId="{C349F201-9157-DB0E-0F57-8E848F7F94C3}"/>
          </ac:picMkLst>
        </pc:picChg>
        <pc:picChg chg="add mod">
          <ac:chgData name="Kadiyam Jitendra Prasad" userId="53cd2e8b662d65d2" providerId="LiveId" clId="{27CBB7CC-8A86-42DF-B188-1E980241F133}" dt="2023-12-01T02:50:40.354" v="52" actId="14100"/>
          <ac:picMkLst>
            <pc:docMk/>
            <pc:sldMk cId="2391113730" sldId="272"/>
            <ac:picMk id="7" creationId="{F4B071D1-8DD5-A6DF-22A0-2CE048844406}"/>
          </ac:picMkLst>
        </pc:picChg>
      </pc:sldChg>
      <pc:sldChg chg="modSp add mod">
        <pc:chgData name="Kadiyam Jitendra Prasad" userId="53cd2e8b662d65d2" providerId="LiveId" clId="{27CBB7CC-8A86-42DF-B188-1E980241F133}" dt="2023-12-01T03:04:01.480" v="101" actId="207"/>
        <pc:sldMkLst>
          <pc:docMk/>
          <pc:sldMk cId="2015470776" sldId="273"/>
        </pc:sldMkLst>
        <pc:spChg chg="mod">
          <ac:chgData name="Kadiyam Jitendra Prasad" userId="53cd2e8b662d65d2" providerId="LiveId" clId="{27CBB7CC-8A86-42DF-B188-1E980241F133}" dt="2023-12-01T02:54:18.567" v="71" actId="5793"/>
          <ac:spMkLst>
            <pc:docMk/>
            <pc:sldMk cId="2015470776" sldId="273"/>
            <ac:spMk id="2" creationId="{37AA4534-2B84-28F1-FB0D-DA7F29442D56}"/>
          </ac:spMkLst>
        </pc:spChg>
        <pc:spChg chg="mod">
          <ac:chgData name="Kadiyam Jitendra Prasad" userId="53cd2e8b662d65d2" providerId="LiveId" clId="{27CBB7CC-8A86-42DF-B188-1E980241F133}" dt="2023-12-01T03:04:01.480" v="101" actId="207"/>
          <ac:spMkLst>
            <pc:docMk/>
            <pc:sldMk cId="2015470776" sldId="273"/>
            <ac:spMk id="3" creationId="{77594007-ECF0-E4D6-4866-B4E1E073FA9E}"/>
          </ac:spMkLst>
        </pc:spChg>
      </pc:sldChg>
    </pc:docChg>
  </pc:docChgLst>
  <pc:docChgLst>
    <pc:chgData name="Kadiyam Jitendra Prasad" userId="53cd2e8b662d65d2" providerId="LiveId" clId="{4C2D4737-DDDD-4674-8107-728F24F5B29C}"/>
    <pc:docChg chg="undo custSel addSld delSld modSld sldOrd">
      <pc:chgData name="Kadiyam Jitendra Prasad" userId="53cd2e8b662d65d2" providerId="LiveId" clId="{4C2D4737-DDDD-4674-8107-728F24F5B29C}" dt="2023-12-01T02:25:59.632" v="280" actId="113"/>
      <pc:docMkLst>
        <pc:docMk/>
      </pc:docMkLst>
      <pc:sldChg chg="addSp delSp modSp mod">
        <pc:chgData name="Kadiyam Jitendra Prasad" userId="53cd2e8b662d65d2" providerId="LiveId" clId="{4C2D4737-DDDD-4674-8107-728F24F5B29C}" dt="2023-12-01T02:16:40.796" v="61" actId="14100"/>
        <pc:sldMkLst>
          <pc:docMk/>
          <pc:sldMk cId="87227805" sldId="257"/>
        </pc:sldMkLst>
        <pc:picChg chg="del">
          <ac:chgData name="Kadiyam Jitendra Prasad" userId="53cd2e8b662d65d2" providerId="LiveId" clId="{4C2D4737-DDDD-4674-8107-728F24F5B29C}" dt="2023-12-01T02:16:32.924" v="57" actId="478"/>
          <ac:picMkLst>
            <pc:docMk/>
            <pc:sldMk cId="87227805" sldId="257"/>
            <ac:picMk id="5" creationId="{F79B492C-51A8-800F-9CF6-C62EAFB0A12E}"/>
          </ac:picMkLst>
        </pc:picChg>
        <pc:picChg chg="add mod">
          <ac:chgData name="Kadiyam Jitendra Prasad" userId="53cd2e8b662d65d2" providerId="LiveId" clId="{4C2D4737-DDDD-4674-8107-728F24F5B29C}" dt="2023-12-01T02:16:40.796" v="61" actId="14100"/>
          <ac:picMkLst>
            <pc:docMk/>
            <pc:sldMk cId="87227805" sldId="257"/>
            <ac:picMk id="7" creationId="{8D15333F-5E20-30E8-1A52-28C6F83133DA}"/>
          </ac:picMkLst>
        </pc:picChg>
      </pc:sldChg>
      <pc:sldChg chg="modSp mod">
        <pc:chgData name="Kadiyam Jitendra Prasad" userId="53cd2e8b662d65d2" providerId="LiveId" clId="{4C2D4737-DDDD-4674-8107-728F24F5B29C}" dt="2023-12-01T02:24:43.274" v="266" actId="113"/>
        <pc:sldMkLst>
          <pc:docMk/>
          <pc:sldMk cId="472157967" sldId="260"/>
        </pc:sldMkLst>
        <pc:spChg chg="mod">
          <ac:chgData name="Kadiyam Jitendra Prasad" userId="53cd2e8b662d65d2" providerId="LiveId" clId="{4C2D4737-DDDD-4674-8107-728F24F5B29C}" dt="2023-12-01T02:24:43.274" v="266" actId="113"/>
          <ac:spMkLst>
            <pc:docMk/>
            <pc:sldMk cId="472157967" sldId="260"/>
            <ac:spMk id="2" creationId="{37AA4534-2B84-28F1-FB0D-DA7F29442D56}"/>
          </ac:spMkLst>
        </pc:spChg>
      </pc:sldChg>
      <pc:sldChg chg="modSp mod">
        <pc:chgData name="Kadiyam Jitendra Prasad" userId="53cd2e8b662d65d2" providerId="LiveId" clId="{4C2D4737-DDDD-4674-8107-728F24F5B29C}" dt="2023-12-01T02:24:37.429" v="265" actId="113"/>
        <pc:sldMkLst>
          <pc:docMk/>
          <pc:sldMk cId="819280459" sldId="261"/>
        </pc:sldMkLst>
        <pc:spChg chg="mod">
          <ac:chgData name="Kadiyam Jitendra Prasad" userId="53cd2e8b662d65d2" providerId="LiveId" clId="{4C2D4737-DDDD-4674-8107-728F24F5B29C}" dt="2023-12-01T02:24:37.429" v="265" actId="113"/>
          <ac:spMkLst>
            <pc:docMk/>
            <pc:sldMk cId="819280459" sldId="261"/>
            <ac:spMk id="2" creationId="{37AA4534-2B84-28F1-FB0D-DA7F29442D56}"/>
          </ac:spMkLst>
        </pc:spChg>
      </pc:sldChg>
      <pc:sldChg chg="addSp delSp modSp add del mod ord">
        <pc:chgData name="Kadiyam Jitendra Prasad" userId="53cd2e8b662d65d2" providerId="LiveId" clId="{4C2D4737-DDDD-4674-8107-728F24F5B29C}" dt="2023-12-01T02:25:59.632" v="280" actId="113"/>
        <pc:sldMkLst>
          <pc:docMk/>
          <pc:sldMk cId="1774628519" sldId="263"/>
        </pc:sldMkLst>
        <pc:spChg chg="mod">
          <ac:chgData name="Kadiyam Jitendra Prasad" userId="53cd2e8b662d65d2" providerId="LiveId" clId="{4C2D4737-DDDD-4674-8107-728F24F5B29C}" dt="2023-12-01T02:25:59.632" v="280" actId="113"/>
          <ac:spMkLst>
            <pc:docMk/>
            <pc:sldMk cId="1774628519" sldId="263"/>
            <ac:spMk id="2" creationId="{37AA4534-2B84-28F1-FB0D-DA7F29442D56}"/>
          </ac:spMkLst>
        </pc:spChg>
        <pc:spChg chg="del">
          <ac:chgData name="Kadiyam Jitendra Prasad" userId="53cd2e8b662d65d2" providerId="LiveId" clId="{4C2D4737-DDDD-4674-8107-728F24F5B29C}" dt="2023-12-01T02:13:38.205" v="13" actId="22"/>
          <ac:spMkLst>
            <pc:docMk/>
            <pc:sldMk cId="1774628519" sldId="263"/>
            <ac:spMk id="3" creationId="{77594007-ECF0-E4D6-4866-B4E1E073FA9E}"/>
          </ac:spMkLst>
        </pc:spChg>
        <pc:picChg chg="add mod ord">
          <ac:chgData name="Kadiyam Jitendra Prasad" userId="53cd2e8b662d65d2" providerId="LiveId" clId="{4C2D4737-DDDD-4674-8107-728F24F5B29C}" dt="2023-12-01T02:13:49.865" v="17" actId="14100"/>
          <ac:picMkLst>
            <pc:docMk/>
            <pc:sldMk cId="1774628519" sldId="263"/>
            <ac:picMk id="5" creationId="{7EE2AF3D-1AD4-954E-3C4D-338E47865277}"/>
          </ac:picMkLst>
        </pc:picChg>
      </pc:sldChg>
      <pc:sldChg chg="modSp add mod ord">
        <pc:chgData name="Kadiyam Jitendra Prasad" userId="53cd2e8b662d65d2" providerId="LiveId" clId="{4C2D4737-DDDD-4674-8107-728F24F5B29C}" dt="2023-12-01T02:24:56.959" v="267" actId="115"/>
        <pc:sldMkLst>
          <pc:docMk/>
          <pc:sldMk cId="415952511" sldId="264"/>
        </pc:sldMkLst>
        <pc:spChg chg="mod">
          <ac:chgData name="Kadiyam Jitendra Prasad" userId="53cd2e8b662d65d2" providerId="LiveId" clId="{4C2D4737-DDDD-4674-8107-728F24F5B29C}" dt="2023-12-01T02:24:56.959" v="267" actId="115"/>
          <ac:spMkLst>
            <pc:docMk/>
            <pc:sldMk cId="415952511" sldId="264"/>
            <ac:spMk id="2" creationId="{37AA4534-2B84-28F1-FB0D-DA7F29442D56}"/>
          </ac:spMkLst>
        </pc:spChg>
        <pc:spChg chg="mod">
          <ac:chgData name="Kadiyam Jitendra Prasad" userId="53cd2e8b662d65d2" providerId="LiveId" clId="{4C2D4737-DDDD-4674-8107-728F24F5B29C}" dt="2023-12-01T02:17:34.515" v="64"/>
          <ac:spMkLst>
            <pc:docMk/>
            <pc:sldMk cId="415952511" sldId="264"/>
            <ac:spMk id="3" creationId="{77594007-ECF0-E4D6-4866-B4E1E073FA9E}"/>
          </ac:spMkLst>
        </pc:spChg>
      </pc:sldChg>
      <pc:sldChg chg="add del">
        <pc:chgData name="Kadiyam Jitendra Prasad" userId="53cd2e8b662d65d2" providerId="LiveId" clId="{4C2D4737-DDDD-4674-8107-728F24F5B29C}" dt="2023-12-01T02:25:45.706" v="276" actId="47"/>
        <pc:sldMkLst>
          <pc:docMk/>
          <pc:sldMk cId="390620573" sldId="265"/>
        </pc:sldMkLst>
      </pc:sldChg>
      <pc:sldChg chg="add del">
        <pc:chgData name="Kadiyam Jitendra Prasad" userId="53cd2e8b662d65d2" providerId="LiveId" clId="{4C2D4737-DDDD-4674-8107-728F24F5B29C}" dt="2023-12-01T02:25:43.914" v="275" actId="47"/>
        <pc:sldMkLst>
          <pc:docMk/>
          <pc:sldMk cId="3142314331" sldId="266"/>
        </pc:sldMkLst>
      </pc:sldChg>
      <pc:sldChg chg="add del">
        <pc:chgData name="Kadiyam Jitendra Prasad" userId="53cd2e8b662d65d2" providerId="LiveId" clId="{4C2D4737-DDDD-4674-8107-728F24F5B29C}" dt="2023-12-01T02:25:46.966" v="277" actId="47"/>
        <pc:sldMkLst>
          <pc:docMk/>
          <pc:sldMk cId="4090241869" sldId="267"/>
        </pc:sldMkLst>
      </pc:sldChg>
      <pc:sldChg chg="modSp add del mod ord">
        <pc:chgData name="Kadiyam Jitendra Prasad" userId="53cd2e8b662d65d2" providerId="LiveId" clId="{4C2D4737-DDDD-4674-8107-728F24F5B29C}" dt="2023-12-01T02:22:05.442" v="197" actId="47"/>
        <pc:sldMkLst>
          <pc:docMk/>
          <pc:sldMk cId="2058857584" sldId="268"/>
        </pc:sldMkLst>
        <pc:spChg chg="mod">
          <ac:chgData name="Kadiyam Jitendra Prasad" userId="53cd2e8b662d65d2" providerId="LiveId" clId="{4C2D4737-DDDD-4674-8107-728F24F5B29C}" dt="2023-12-01T02:19:31.721" v="131" actId="20577"/>
          <ac:spMkLst>
            <pc:docMk/>
            <pc:sldMk cId="2058857584" sldId="268"/>
            <ac:spMk id="2" creationId="{37AA4534-2B84-28F1-FB0D-DA7F29442D56}"/>
          </ac:spMkLst>
        </pc:spChg>
      </pc:sldChg>
      <pc:sldChg chg="modSp add mod">
        <pc:chgData name="Kadiyam Jitendra Prasad" userId="53cd2e8b662d65d2" providerId="LiveId" clId="{4C2D4737-DDDD-4674-8107-728F24F5B29C}" dt="2023-12-01T02:25:14.079" v="268" actId="115"/>
        <pc:sldMkLst>
          <pc:docMk/>
          <pc:sldMk cId="923672135" sldId="269"/>
        </pc:sldMkLst>
        <pc:spChg chg="mod">
          <ac:chgData name="Kadiyam Jitendra Prasad" userId="53cd2e8b662d65d2" providerId="LiveId" clId="{4C2D4737-DDDD-4674-8107-728F24F5B29C}" dt="2023-12-01T02:25:14.079" v="268" actId="115"/>
          <ac:spMkLst>
            <pc:docMk/>
            <pc:sldMk cId="923672135" sldId="269"/>
            <ac:spMk id="2" creationId="{37AA4534-2B84-28F1-FB0D-DA7F29442D56}"/>
          </ac:spMkLst>
        </pc:spChg>
        <pc:spChg chg="mod">
          <ac:chgData name="Kadiyam Jitendra Prasad" userId="53cd2e8b662d65d2" providerId="LiveId" clId="{4C2D4737-DDDD-4674-8107-728F24F5B29C}" dt="2023-12-01T02:20:16.837" v="136" actId="27636"/>
          <ac:spMkLst>
            <pc:docMk/>
            <pc:sldMk cId="923672135" sldId="269"/>
            <ac:spMk id="3" creationId="{77594007-ECF0-E4D6-4866-B4E1E073FA9E}"/>
          </ac:spMkLst>
        </pc:spChg>
      </pc:sldChg>
      <pc:sldChg chg="modSp add mod">
        <pc:chgData name="Kadiyam Jitendra Prasad" userId="53cd2e8b662d65d2" providerId="LiveId" clId="{4C2D4737-DDDD-4674-8107-728F24F5B29C}" dt="2023-12-01T02:25:18.980" v="269" actId="115"/>
        <pc:sldMkLst>
          <pc:docMk/>
          <pc:sldMk cId="3826356721" sldId="270"/>
        </pc:sldMkLst>
        <pc:spChg chg="mod">
          <ac:chgData name="Kadiyam Jitendra Prasad" userId="53cd2e8b662d65d2" providerId="LiveId" clId="{4C2D4737-DDDD-4674-8107-728F24F5B29C}" dt="2023-12-01T02:25:18.980" v="269" actId="115"/>
          <ac:spMkLst>
            <pc:docMk/>
            <pc:sldMk cId="3826356721" sldId="270"/>
            <ac:spMk id="2" creationId="{37AA4534-2B84-28F1-FB0D-DA7F29442D56}"/>
          </ac:spMkLst>
        </pc:spChg>
        <pc:spChg chg="mod">
          <ac:chgData name="Kadiyam Jitendra Prasad" userId="53cd2e8b662d65d2" providerId="LiveId" clId="{4C2D4737-DDDD-4674-8107-728F24F5B29C}" dt="2023-12-01T02:22:56.051" v="200"/>
          <ac:spMkLst>
            <pc:docMk/>
            <pc:sldMk cId="3826356721" sldId="270"/>
            <ac:spMk id="3" creationId="{77594007-ECF0-E4D6-4866-B4E1E073FA9E}"/>
          </ac:spMkLst>
        </pc:spChg>
      </pc:sldChg>
      <pc:sldChg chg="modSp add mod">
        <pc:chgData name="Kadiyam Jitendra Prasad" userId="53cd2e8b662d65d2" providerId="LiveId" clId="{4C2D4737-DDDD-4674-8107-728F24F5B29C}" dt="2023-12-01T02:25:26.641" v="270" actId="115"/>
        <pc:sldMkLst>
          <pc:docMk/>
          <pc:sldMk cId="1942919344" sldId="271"/>
        </pc:sldMkLst>
        <pc:spChg chg="mod">
          <ac:chgData name="Kadiyam Jitendra Prasad" userId="53cd2e8b662d65d2" providerId="LiveId" clId="{4C2D4737-DDDD-4674-8107-728F24F5B29C}" dt="2023-12-01T02:25:26.641" v="270" actId="115"/>
          <ac:spMkLst>
            <pc:docMk/>
            <pc:sldMk cId="1942919344" sldId="271"/>
            <ac:spMk id="2" creationId="{37AA4534-2B84-28F1-FB0D-DA7F29442D56}"/>
          </ac:spMkLst>
        </pc:spChg>
        <pc:spChg chg="mod">
          <ac:chgData name="Kadiyam Jitendra Prasad" userId="53cd2e8b662d65d2" providerId="LiveId" clId="{4C2D4737-DDDD-4674-8107-728F24F5B29C}" dt="2023-12-01T02:23:21.048" v="203" actId="27636"/>
          <ac:spMkLst>
            <pc:docMk/>
            <pc:sldMk cId="1942919344" sldId="271"/>
            <ac:spMk id="3" creationId="{77594007-ECF0-E4D6-4866-B4E1E073FA9E}"/>
          </ac:spMkLst>
        </pc:spChg>
      </pc:sldChg>
    </pc:docChg>
  </pc:docChgLst>
</pc:chgInfo>
</file>

<file path=ppt/media/image1.jpg>
</file>

<file path=ppt/media/image2.png>
</file>

<file path=ppt/media/image3.png>
</file>

<file path=ppt/media/image4.png>
</file>

<file path=ppt/media/image5.png>
</file>

<file path=ppt/media/image6.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2E51851-C5C3-417F-A756-40D45EAC1AB4}" type="datetimeFigureOut">
              <a:rPr lang="en-US" smtClean="0"/>
              <a:t>12/1/2023</a:t>
            </a:fld>
            <a:endParaRPr lang="en-US"/>
          </a:p>
        </p:txBody>
      </p:sp>
      <p:sp>
        <p:nvSpPr>
          <p:cNvPr id="5" name="Footer Placeholder 4"/>
          <p:cNvSpPr>
            <a:spLocks noGrp="1"/>
          </p:cNvSpPr>
          <p:nvPr>
            <p:ph type="ftr" sz="quarter" idx="11"/>
          </p:nvPr>
        </p:nvSpPr>
        <p:spPr>
          <a:xfrm>
            <a:off x="2416500" y="329307"/>
            <a:ext cx="4973915" cy="309201"/>
          </a:xfrm>
        </p:spPr>
        <p:txBody>
          <a:bodyPr/>
          <a:lstStyle/>
          <a:p>
            <a:endParaRPr lang="en-US"/>
          </a:p>
        </p:txBody>
      </p:sp>
      <p:sp>
        <p:nvSpPr>
          <p:cNvPr id="6" name="Slide Number Placeholder 5"/>
          <p:cNvSpPr>
            <a:spLocks noGrp="1"/>
          </p:cNvSpPr>
          <p:nvPr>
            <p:ph type="sldNum" sz="quarter" idx="12"/>
          </p:nvPr>
        </p:nvSpPr>
        <p:spPr>
          <a:xfrm>
            <a:off x="1437664" y="798973"/>
            <a:ext cx="811019" cy="503578"/>
          </a:xfrm>
        </p:spPr>
        <p:txBody>
          <a:bodyPr/>
          <a:lstStyle/>
          <a:p>
            <a:fld id="{17195685-8263-4120-B419-D4FF88BDF74B}" type="slidenum">
              <a:rPr lang="en-US" smtClean="0"/>
              <a:t>‹#›</a:t>
            </a:fld>
            <a:endParaRPr lang="en-US"/>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5856156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2E51851-C5C3-417F-A756-40D45EAC1AB4}" type="datetimeFigureOut">
              <a:rPr lang="en-US" smtClean="0"/>
              <a:t>12/1/2023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195685-8263-4120-B419-D4FF88BDF74B}" type="slidenum">
              <a:rPr lang="en-US" smtClean="0"/>
              <a:t>‹#›</a:t>
            </a:fld>
            <a:endParaRPr lang="en-US"/>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5549672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2E51851-C5C3-417F-A756-40D45EAC1AB4}" type="datetimeFigureOut">
              <a:rPr lang="en-US" smtClean="0"/>
              <a:t>12/1/2023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195685-8263-4120-B419-D4FF88BDF74B}" type="slidenum">
              <a:rPr lang="en-US" smtClean="0"/>
              <a:t>‹#›</a:t>
            </a:fld>
            <a:endParaRPr lang="en-US"/>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0726899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2E51851-C5C3-417F-A756-40D45EAC1AB4}" type="datetimeFigureOut">
              <a:rPr lang="en-US" smtClean="0"/>
              <a:t>12/1/2023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195685-8263-4120-B419-D4FF88BDF74B}" type="slidenum">
              <a:rPr lang="en-US" smtClean="0"/>
              <a:t>‹#›</a:t>
            </a:fld>
            <a:endParaRPr lang="en-US"/>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9819522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2E51851-C5C3-417F-A756-40D45EAC1AB4}" type="datetimeFigureOut">
              <a:rPr lang="en-US" smtClean="0"/>
              <a:t>12/1/2023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195685-8263-4120-B419-D4FF88BDF74B}" type="slidenum">
              <a:rPr lang="en-US" smtClean="0"/>
              <a:t>‹#›</a:t>
            </a:fld>
            <a:endParaRPr lang="en-US"/>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48898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2E51851-C5C3-417F-A756-40D45EAC1AB4}" type="datetimeFigureOut">
              <a:rPr lang="en-US" smtClean="0"/>
              <a:t>12/1/2023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195685-8263-4120-B419-D4FF88BDF74B}" type="slidenum">
              <a:rPr lang="en-US" smtClean="0"/>
              <a:t>‹#›</a:t>
            </a:fld>
            <a:endParaRPr lang="en-US"/>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9823481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2E51851-C5C3-417F-A756-40D45EAC1AB4}" type="datetimeFigureOut">
              <a:rPr lang="en-US" smtClean="0"/>
              <a:t>12/1/2023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7195685-8263-4120-B419-D4FF88BDF74B}" type="slidenum">
              <a:rPr lang="en-US" smtClean="0"/>
              <a:t>‹#›</a:t>
            </a:fld>
            <a:endParaRPr lang="en-US"/>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8705306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2E51851-C5C3-417F-A756-40D45EAC1AB4}" type="datetimeFigureOut">
              <a:rPr lang="en-US" smtClean="0"/>
              <a:t>12/1/2023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7195685-8263-4120-B419-D4FF88BDF74B}" type="slidenum">
              <a:rPr lang="en-US" smtClean="0"/>
              <a:t>‹#›</a:t>
            </a:fld>
            <a:endParaRPr lang="en-US"/>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9423907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E51851-C5C3-417F-A756-40D45EAC1AB4}" type="datetimeFigureOut">
              <a:rPr lang="en-US" smtClean="0"/>
              <a:t>12/1/2023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7195685-8263-4120-B419-D4FF88BDF74B}" type="slidenum">
              <a:rPr lang="en-US" smtClean="0"/>
              <a:t>‹#›</a:t>
            </a:fld>
            <a:endParaRPr lang="en-US"/>
          </a:p>
        </p:txBody>
      </p:sp>
    </p:spTree>
    <p:extLst>
      <p:ext uri="{BB962C8B-B14F-4D97-AF65-F5344CB8AC3E}">
        <p14:creationId xmlns:p14="http://schemas.microsoft.com/office/powerpoint/2010/main" val="42083622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2E51851-C5C3-417F-A756-40D45EAC1AB4}" type="datetimeFigureOut">
              <a:rPr lang="en-US" smtClean="0"/>
              <a:t>12/1/2023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195685-8263-4120-B419-D4FF88BDF74B}" type="slidenum">
              <a:rPr lang="en-US" smtClean="0"/>
              <a:t>‹#›</a:t>
            </a:fld>
            <a:endParaRPr lang="en-US"/>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0409565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C2E51851-C5C3-417F-A756-40D45EAC1AB4}" type="datetimeFigureOut">
              <a:rPr lang="en-US" smtClean="0"/>
              <a:t>12/1/2023</a:t>
            </a:fld>
            <a:endParaRPr lang="en-US"/>
          </a:p>
        </p:txBody>
      </p:sp>
      <p:sp>
        <p:nvSpPr>
          <p:cNvPr id="6" name="Footer Placeholder 5"/>
          <p:cNvSpPr>
            <a:spLocks noGrp="1"/>
          </p:cNvSpPr>
          <p:nvPr>
            <p:ph type="ftr" sz="quarter" idx="11"/>
          </p:nvPr>
        </p:nvSpPr>
        <p:spPr>
          <a:xfrm>
            <a:off x="1447382" y="318640"/>
            <a:ext cx="5541004" cy="320931"/>
          </a:xfrm>
        </p:spPr>
        <p:txBody>
          <a:bodyPr/>
          <a:lstStyle/>
          <a:p>
            <a:endParaRPr lang="en-US"/>
          </a:p>
        </p:txBody>
      </p:sp>
      <p:sp>
        <p:nvSpPr>
          <p:cNvPr id="7" name="Slide Number Placeholder 6"/>
          <p:cNvSpPr>
            <a:spLocks noGrp="1"/>
          </p:cNvSpPr>
          <p:nvPr>
            <p:ph type="sldNum" sz="quarter" idx="12"/>
          </p:nvPr>
        </p:nvSpPr>
        <p:spPr/>
        <p:txBody>
          <a:bodyPr/>
          <a:lstStyle/>
          <a:p>
            <a:fld id="{17195685-8263-4120-B419-D4FF88BDF74B}" type="slidenum">
              <a:rPr lang="en-US" smtClean="0"/>
              <a:t>‹#›</a:t>
            </a:fld>
            <a:endParaRPr lang="en-US"/>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617385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C2E51851-C5C3-417F-A756-40D45EAC1AB4}" type="datetimeFigureOut">
              <a:rPr lang="en-US" smtClean="0"/>
              <a:t>12/1/2023</a:t>
            </a:fld>
            <a:endParaRPr lang="en-US"/>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17195685-8263-4120-B419-D4FF88BDF74B}" type="slidenum">
              <a:rPr lang="en-US" smtClean="0"/>
              <a:t>‹#›</a:t>
            </a:fld>
            <a:endParaRPr lang="en-US"/>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9217880"/>
      </p:ext>
    </p:extLst>
  </p:cSld>
  <p:clrMap bg1="lt1" tx1="dk1" bg2="lt2" tx2="dk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hyperlink" Target="https://docs.replit.com/tutorials/python/build-snake-with-pygame"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AA4534-2B84-28F1-FB0D-DA7F29442D56}"/>
              </a:ext>
            </a:extLst>
          </p:cNvPr>
          <p:cNvSpPr>
            <a:spLocks noGrp="1"/>
          </p:cNvSpPr>
          <p:nvPr>
            <p:ph type="title"/>
          </p:nvPr>
        </p:nvSpPr>
        <p:spPr/>
        <p:txBody>
          <a:bodyPr>
            <a:noAutofit/>
          </a:bodyPr>
          <a:lstStyle/>
          <a:p>
            <a:r>
              <a:rPr lang="en" b="1" u="sng" dirty="0">
                <a:solidFill>
                  <a:srgbClr val="000000"/>
                </a:solidFill>
                <a:latin typeface="League Spartan"/>
                <a:ea typeface="League Spartan"/>
                <a:cs typeface="League Spartan"/>
                <a:sym typeface="League Spartan"/>
              </a:rPr>
              <a:t>Snake game using Reinforcement  Learning</a:t>
            </a:r>
            <a:endParaRPr lang="en-US" sz="2400" u="sng" dirty="0"/>
          </a:p>
        </p:txBody>
      </p:sp>
      <p:sp>
        <p:nvSpPr>
          <p:cNvPr id="3" name="Content Placeholder 2">
            <a:extLst>
              <a:ext uri="{FF2B5EF4-FFF2-40B4-BE49-F238E27FC236}">
                <a16:creationId xmlns:a16="http://schemas.microsoft.com/office/drawing/2014/main" id="{77594007-ECF0-E4D6-4866-B4E1E073FA9E}"/>
              </a:ext>
            </a:extLst>
          </p:cNvPr>
          <p:cNvSpPr>
            <a:spLocks noGrp="1"/>
          </p:cNvSpPr>
          <p:nvPr>
            <p:ph idx="1"/>
          </p:nvPr>
        </p:nvSpPr>
        <p:spPr>
          <a:xfrm>
            <a:off x="-1167064" y="1921878"/>
            <a:ext cx="13006137" cy="4351338"/>
          </a:xfrm>
        </p:spPr>
        <p:txBody>
          <a:bodyPr/>
          <a:lstStyle/>
          <a:p>
            <a:pPr marL="0" indent="0">
              <a:buNone/>
            </a:pPr>
            <a:r>
              <a:rPr lang="en-US" b="1" dirty="0">
                <a:solidFill>
                  <a:schemeClr val="bg1"/>
                </a:solidFill>
              </a:rPr>
              <a:t>                                                                                                                      </a:t>
            </a:r>
            <a:r>
              <a:rPr lang="en-US" b="1" dirty="0"/>
              <a:t>PRESENTED BY:</a:t>
            </a:r>
            <a:r>
              <a:rPr lang="en-US" b="1" dirty="0">
                <a:solidFill>
                  <a:schemeClr val="bg1"/>
                </a:solidFill>
              </a:rPr>
              <a:t> 							</a:t>
            </a:r>
          </a:p>
          <a:p>
            <a:pPr marL="0" indent="0">
              <a:buNone/>
            </a:pPr>
            <a:r>
              <a:rPr lang="en-US" b="1" dirty="0">
                <a:solidFill>
                  <a:schemeClr val="bg1"/>
                </a:solidFill>
              </a:rPr>
              <a:t>									</a:t>
            </a:r>
            <a:r>
              <a:rPr lang="en-US" b="1" dirty="0"/>
              <a:t>JITENDRA PRASAD KADIYAM</a:t>
            </a:r>
          </a:p>
          <a:p>
            <a:pPr marL="0" indent="0">
              <a:buNone/>
            </a:pPr>
            <a:r>
              <a:rPr lang="en-US" b="1" dirty="0">
                <a:solidFill>
                  <a:schemeClr val="bg1"/>
                </a:solidFill>
              </a:rPr>
              <a:t>									</a:t>
            </a:r>
            <a:r>
              <a:rPr lang="en-US" b="1" dirty="0"/>
              <a:t>RAMANA BELAMKONDA </a:t>
            </a:r>
            <a:r>
              <a:rPr lang="en-US" b="1" dirty="0">
                <a:solidFill>
                  <a:schemeClr val="bg1"/>
                </a:solidFill>
              </a:rPr>
              <a:t>														</a:t>
            </a:r>
          </a:p>
        </p:txBody>
      </p:sp>
      <p:pic>
        <p:nvPicPr>
          <p:cNvPr id="7" name="Picture 6">
            <a:extLst>
              <a:ext uri="{FF2B5EF4-FFF2-40B4-BE49-F238E27FC236}">
                <a16:creationId xmlns:a16="http://schemas.microsoft.com/office/drawing/2014/main" id="{8D15333F-5E20-30E8-1A52-28C6F83133DA}"/>
              </a:ext>
            </a:extLst>
          </p:cNvPr>
          <p:cNvPicPr>
            <a:picLocks noChangeAspect="1"/>
          </p:cNvPicPr>
          <p:nvPr/>
        </p:nvPicPr>
        <p:blipFill>
          <a:blip r:embed="rId2"/>
          <a:stretch>
            <a:fillRect/>
          </a:stretch>
        </p:blipFill>
        <p:spPr>
          <a:xfrm>
            <a:off x="1451578" y="1977950"/>
            <a:ext cx="5198603" cy="3658079"/>
          </a:xfrm>
          <a:prstGeom prst="rect">
            <a:avLst/>
          </a:prstGeom>
        </p:spPr>
      </p:pic>
    </p:spTree>
    <p:extLst>
      <p:ext uri="{BB962C8B-B14F-4D97-AF65-F5344CB8AC3E}">
        <p14:creationId xmlns:p14="http://schemas.microsoft.com/office/powerpoint/2010/main" val="872278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AA4534-2B84-28F1-FB0D-DA7F29442D56}"/>
              </a:ext>
            </a:extLst>
          </p:cNvPr>
          <p:cNvSpPr>
            <a:spLocks noGrp="1"/>
          </p:cNvSpPr>
          <p:nvPr>
            <p:ph type="title"/>
          </p:nvPr>
        </p:nvSpPr>
        <p:spPr/>
        <p:txBody>
          <a:bodyPr/>
          <a:lstStyle/>
          <a:p>
            <a:r>
              <a:rPr lang="en-US" dirty="0"/>
              <a:t>WORKING MODEL- CODE </a:t>
            </a:r>
          </a:p>
        </p:txBody>
      </p:sp>
      <p:pic>
        <p:nvPicPr>
          <p:cNvPr id="5" name="Content Placeholder 4">
            <a:extLst>
              <a:ext uri="{FF2B5EF4-FFF2-40B4-BE49-F238E27FC236}">
                <a16:creationId xmlns:a16="http://schemas.microsoft.com/office/drawing/2014/main" id="{C349F201-9157-DB0E-0F57-8E848F7F94C3}"/>
              </a:ext>
            </a:extLst>
          </p:cNvPr>
          <p:cNvPicPr>
            <a:picLocks noGrp="1" noChangeAspect="1"/>
          </p:cNvPicPr>
          <p:nvPr>
            <p:ph idx="1"/>
          </p:nvPr>
        </p:nvPicPr>
        <p:blipFill>
          <a:blip r:embed="rId2"/>
          <a:stretch>
            <a:fillRect/>
          </a:stretch>
        </p:blipFill>
        <p:spPr>
          <a:xfrm>
            <a:off x="1451579" y="1949622"/>
            <a:ext cx="5423046" cy="3952413"/>
          </a:xfrm>
        </p:spPr>
      </p:pic>
      <p:pic>
        <p:nvPicPr>
          <p:cNvPr id="7" name="Picture 6">
            <a:extLst>
              <a:ext uri="{FF2B5EF4-FFF2-40B4-BE49-F238E27FC236}">
                <a16:creationId xmlns:a16="http://schemas.microsoft.com/office/drawing/2014/main" id="{F4B071D1-8DD5-A6DF-22A0-2CE048844406}"/>
              </a:ext>
            </a:extLst>
          </p:cNvPr>
          <p:cNvPicPr>
            <a:picLocks noChangeAspect="1"/>
          </p:cNvPicPr>
          <p:nvPr/>
        </p:nvPicPr>
        <p:blipFill>
          <a:blip r:embed="rId3"/>
          <a:stretch>
            <a:fillRect/>
          </a:stretch>
        </p:blipFill>
        <p:spPr>
          <a:xfrm>
            <a:off x="6874625" y="1949622"/>
            <a:ext cx="4180229" cy="3952413"/>
          </a:xfrm>
          <a:prstGeom prst="rect">
            <a:avLst/>
          </a:prstGeom>
        </p:spPr>
      </p:pic>
    </p:spTree>
    <p:extLst>
      <p:ext uri="{BB962C8B-B14F-4D97-AF65-F5344CB8AC3E}">
        <p14:creationId xmlns:p14="http://schemas.microsoft.com/office/powerpoint/2010/main" val="23911137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AA4534-2B84-28F1-FB0D-DA7F29442D56}"/>
              </a:ext>
            </a:extLst>
          </p:cNvPr>
          <p:cNvSpPr>
            <a:spLocks noGrp="1"/>
          </p:cNvSpPr>
          <p:nvPr>
            <p:ph type="title"/>
          </p:nvPr>
        </p:nvSpPr>
        <p:spPr/>
        <p:txBody>
          <a:bodyPr/>
          <a:lstStyle/>
          <a:p>
            <a:r>
              <a:rPr lang="en-US" b="1" u="sng" dirty="0"/>
              <a:t>Working model</a:t>
            </a:r>
          </a:p>
        </p:txBody>
      </p:sp>
      <p:pic>
        <p:nvPicPr>
          <p:cNvPr id="5" name="Content Placeholder 4">
            <a:extLst>
              <a:ext uri="{FF2B5EF4-FFF2-40B4-BE49-F238E27FC236}">
                <a16:creationId xmlns:a16="http://schemas.microsoft.com/office/drawing/2014/main" id="{7EE2AF3D-1AD4-954E-3C4D-338E47865277}"/>
              </a:ext>
            </a:extLst>
          </p:cNvPr>
          <p:cNvPicPr>
            <a:picLocks noGrp="1" noChangeAspect="1"/>
          </p:cNvPicPr>
          <p:nvPr>
            <p:ph idx="1"/>
          </p:nvPr>
        </p:nvPicPr>
        <p:blipFill>
          <a:blip r:embed="rId4"/>
          <a:stretch>
            <a:fillRect/>
          </a:stretch>
        </p:blipFill>
        <p:spPr>
          <a:xfrm>
            <a:off x="1451579" y="1853753"/>
            <a:ext cx="5364857" cy="4199727"/>
          </a:xfrm>
        </p:spPr>
      </p:pic>
      <p:pic>
        <p:nvPicPr>
          <p:cNvPr id="3" name="Project AI">
            <a:hlinkClick r:id="" action="ppaction://media"/>
            <a:extLst>
              <a:ext uri="{FF2B5EF4-FFF2-40B4-BE49-F238E27FC236}">
                <a16:creationId xmlns:a16="http://schemas.microsoft.com/office/drawing/2014/main" id="{8AD6CAAF-B492-581B-79B3-0231D3D609A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6807200" y="1853752"/>
            <a:ext cx="5384800" cy="3973470"/>
          </a:xfrm>
          <a:prstGeom prst="rect">
            <a:avLst/>
          </a:prstGeom>
        </p:spPr>
      </p:pic>
    </p:spTree>
    <p:extLst>
      <p:ext uri="{BB962C8B-B14F-4D97-AF65-F5344CB8AC3E}">
        <p14:creationId xmlns:p14="http://schemas.microsoft.com/office/powerpoint/2010/main" val="17746285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949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AA4534-2B84-28F1-FB0D-DA7F29442D56}"/>
              </a:ext>
            </a:extLst>
          </p:cNvPr>
          <p:cNvSpPr>
            <a:spLocks noGrp="1"/>
          </p:cNvSpPr>
          <p:nvPr>
            <p:ph type="title"/>
          </p:nvPr>
        </p:nvSpPr>
        <p:spPr/>
        <p:txBody>
          <a:bodyPr/>
          <a:lstStyle/>
          <a:p>
            <a:r>
              <a:rPr lang="en-US" dirty="0"/>
              <a:t>How Our Snake Game Different ?</a:t>
            </a:r>
          </a:p>
        </p:txBody>
      </p:sp>
      <p:sp>
        <p:nvSpPr>
          <p:cNvPr id="3" name="Content Placeholder 2">
            <a:extLst>
              <a:ext uri="{FF2B5EF4-FFF2-40B4-BE49-F238E27FC236}">
                <a16:creationId xmlns:a16="http://schemas.microsoft.com/office/drawing/2014/main" id="{77594007-ECF0-E4D6-4866-B4E1E073FA9E}"/>
              </a:ext>
            </a:extLst>
          </p:cNvPr>
          <p:cNvSpPr>
            <a:spLocks noGrp="1"/>
          </p:cNvSpPr>
          <p:nvPr>
            <p:ph idx="1"/>
          </p:nvPr>
        </p:nvSpPr>
        <p:spPr/>
        <p:txBody>
          <a:bodyPr/>
          <a:lstStyle/>
          <a:p>
            <a:pPr algn="just"/>
            <a:r>
              <a:rPr lang="en-US" b="0" i="0" dirty="0">
                <a:solidFill>
                  <a:srgbClr val="374151"/>
                </a:solidFill>
                <a:effectLst/>
                <a:latin typeface="Söhne"/>
              </a:rPr>
              <a:t>In summary, your snake project stands out by incorporating </a:t>
            </a:r>
            <a:r>
              <a:rPr lang="en-US" b="1" i="0" dirty="0">
                <a:solidFill>
                  <a:srgbClr val="374151"/>
                </a:solidFill>
                <a:effectLst/>
                <a:latin typeface="Söhne"/>
              </a:rPr>
              <a:t>reinforcement learning</a:t>
            </a:r>
            <a:r>
              <a:rPr lang="en-US" b="0" i="0" dirty="0">
                <a:solidFill>
                  <a:srgbClr val="374151"/>
                </a:solidFill>
                <a:effectLst/>
                <a:latin typeface="Söhne"/>
              </a:rPr>
              <a:t>, </a:t>
            </a:r>
            <a:r>
              <a:rPr lang="en-US" b="1" i="0" dirty="0">
                <a:solidFill>
                  <a:srgbClr val="374151"/>
                </a:solidFill>
                <a:effectLst/>
                <a:latin typeface="Söhne"/>
              </a:rPr>
              <a:t>deep neural networks</a:t>
            </a:r>
            <a:r>
              <a:rPr lang="en-US" b="0" i="0" dirty="0">
                <a:solidFill>
                  <a:srgbClr val="374151"/>
                </a:solidFill>
                <a:effectLst/>
                <a:latin typeface="Söhne"/>
              </a:rPr>
              <a:t>, and a specific </a:t>
            </a:r>
            <a:r>
              <a:rPr lang="en-US" b="1" i="0" dirty="0">
                <a:solidFill>
                  <a:srgbClr val="374151"/>
                </a:solidFill>
                <a:effectLst/>
                <a:latin typeface="Söhne"/>
              </a:rPr>
              <a:t>learning algorithm (Q-learning)</a:t>
            </a:r>
            <a:r>
              <a:rPr lang="en-US" b="0" i="0" dirty="0">
                <a:solidFill>
                  <a:srgbClr val="374151"/>
                </a:solidFill>
                <a:effectLst/>
                <a:latin typeface="Söhne"/>
              </a:rPr>
              <a:t>. These elements contribute to a </a:t>
            </a:r>
            <a:r>
              <a:rPr lang="en-US" b="1" i="0" dirty="0">
                <a:solidFill>
                  <a:srgbClr val="374151"/>
                </a:solidFill>
                <a:effectLst/>
                <a:latin typeface="Söhne"/>
              </a:rPr>
              <a:t>more adaptive </a:t>
            </a:r>
            <a:r>
              <a:rPr lang="en-US" b="0" i="0" dirty="0">
                <a:solidFill>
                  <a:srgbClr val="374151"/>
                </a:solidFill>
                <a:effectLst/>
                <a:latin typeface="Söhne"/>
              </a:rPr>
              <a:t>and </a:t>
            </a:r>
            <a:r>
              <a:rPr lang="en-US" b="1" i="0" dirty="0">
                <a:solidFill>
                  <a:srgbClr val="374151"/>
                </a:solidFill>
                <a:effectLst/>
                <a:latin typeface="Söhne"/>
              </a:rPr>
              <a:t>intelligent</a:t>
            </a:r>
            <a:r>
              <a:rPr lang="en-US" b="0" i="0" dirty="0">
                <a:solidFill>
                  <a:srgbClr val="374151"/>
                </a:solidFill>
                <a:effectLst/>
                <a:latin typeface="Söhne"/>
              </a:rPr>
              <a:t> snake, capable of learning and improving its gameplay over time, distinguishing it from simpler, rule-based snake games.</a:t>
            </a:r>
            <a:endParaRPr lang="en-US" dirty="0"/>
          </a:p>
        </p:txBody>
      </p:sp>
    </p:spTree>
    <p:extLst>
      <p:ext uri="{BB962C8B-B14F-4D97-AF65-F5344CB8AC3E}">
        <p14:creationId xmlns:p14="http://schemas.microsoft.com/office/powerpoint/2010/main" val="38094760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AA4534-2B84-28F1-FB0D-DA7F29442D56}"/>
              </a:ext>
            </a:extLst>
          </p:cNvPr>
          <p:cNvSpPr>
            <a:spLocks noGrp="1"/>
          </p:cNvSpPr>
          <p:nvPr>
            <p:ph type="title"/>
          </p:nvPr>
        </p:nvSpPr>
        <p:spPr/>
        <p:txBody>
          <a:bodyPr/>
          <a:lstStyle/>
          <a:p>
            <a:r>
              <a:rPr lang="en-US" dirty="0"/>
              <a:t>References </a:t>
            </a:r>
          </a:p>
        </p:txBody>
      </p:sp>
      <p:sp>
        <p:nvSpPr>
          <p:cNvPr id="3" name="Content Placeholder 2">
            <a:extLst>
              <a:ext uri="{FF2B5EF4-FFF2-40B4-BE49-F238E27FC236}">
                <a16:creationId xmlns:a16="http://schemas.microsoft.com/office/drawing/2014/main" id="{77594007-ECF0-E4D6-4866-B4E1E073FA9E}"/>
              </a:ext>
            </a:extLst>
          </p:cNvPr>
          <p:cNvSpPr>
            <a:spLocks noGrp="1"/>
          </p:cNvSpPr>
          <p:nvPr>
            <p:ph idx="1"/>
          </p:nvPr>
        </p:nvSpPr>
        <p:spPr/>
        <p:txBody>
          <a:bodyPr/>
          <a:lstStyle/>
          <a:p>
            <a:pPr algn="just"/>
            <a:r>
              <a:rPr lang="en-US" dirty="0">
                <a:solidFill>
                  <a:srgbClr val="FF0000"/>
                </a:solidFill>
              </a:rPr>
              <a:t>Picture1:Nokia:</a:t>
            </a:r>
            <a:r>
              <a:rPr lang="en-US" u="sng" dirty="0">
                <a:solidFill>
                  <a:srgbClr val="FF0000"/>
                </a:solidFill>
              </a:rPr>
              <a:t>https://www.nokia.com/phones/en_int/blog/snake-game-revisited-surprising-facts-and-fascinating-trivi</a:t>
            </a:r>
          </a:p>
          <a:p>
            <a:pPr algn="just"/>
            <a:r>
              <a:rPr lang="en" dirty="0"/>
              <a:t>: </a:t>
            </a:r>
            <a:r>
              <a:rPr lang="en" u="sng" dirty="0">
                <a:solidFill>
                  <a:schemeClr val="hlink"/>
                </a:solidFill>
                <a:hlinkClick r:id="rId2"/>
              </a:rPr>
              <a:t>https://docs.replit.com/tutorials/python/build-snake-with-pygame</a:t>
            </a:r>
            <a:endParaRPr lang="en-US" dirty="0"/>
          </a:p>
        </p:txBody>
      </p:sp>
    </p:spTree>
    <p:extLst>
      <p:ext uri="{BB962C8B-B14F-4D97-AF65-F5344CB8AC3E}">
        <p14:creationId xmlns:p14="http://schemas.microsoft.com/office/powerpoint/2010/main" val="20154707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AA4534-2B84-28F1-FB0D-DA7F29442D56}"/>
              </a:ext>
            </a:extLst>
          </p:cNvPr>
          <p:cNvSpPr>
            <a:spLocks noGrp="1"/>
          </p:cNvSpPr>
          <p:nvPr>
            <p:ph type="title"/>
          </p:nvPr>
        </p:nvSpPr>
        <p:spPr/>
        <p:txBody>
          <a:bodyPr/>
          <a:lstStyle/>
          <a:p>
            <a:r>
              <a:rPr lang="en-US" b="1" u="sng" dirty="0"/>
              <a:t>PROJECT OBJECTIVES:</a:t>
            </a:r>
          </a:p>
        </p:txBody>
      </p:sp>
      <p:sp>
        <p:nvSpPr>
          <p:cNvPr id="3" name="Content Placeholder 2">
            <a:extLst>
              <a:ext uri="{FF2B5EF4-FFF2-40B4-BE49-F238E27FC236}">
                <a16:creationId xmlns:a16="http://schemas.microsoft.com/office/drawing/2014/main" id="{77594007-ECF0-E4D6-4866-B4E1E073FA9E}"/>
              </a:ext>
            </a:extLst>
          </p:cNvPr>
          <p:cNvSpPr>
            <a:spLocks noGrp="1"/>
          </p:cNvSpPr>
          <p:nvPr>
            <p:ph idx="1"/>
          </p:nvPr>
        </p:nvSpPr>
        <p:spPr>
          <a:xfrm>
            <a:off x="1" y="2015732"/>
            <a:ext cx="12192000" cy="4127373"/>
          </a:xfrm>
        </p:spPr>
        <p:txBody>
          <a:bodyPr>
            <a:normAutofit fontScale="85000" lnSpcReduction="20000"/>
          </a:bodyPr>
          <a:lstStyle/>
          <a:p>
            <a:pPr marL="0" marR="0" lvl="0" indent="0" algn="just" defTabSz="914400" rtl="0" eaLnBrk="0" fontAlgn="base" latinLnBrk="0" hangingPunct="0">
              <a:lnSpc>
                <a:spcPct val="100000"/>
              </a:lnSpc>
              <a:spcBef>
                <a:spcPct val="0"/>
              </a:spcBef>
              <a:spcAft>
                <a:spcPct val="0"/>
              </a:spcAft>
              <a:buClrTx/>
              <a:buSzTx/>
              <a:buFontTx/>
              <a:buChar char="•"/>
              <a:tabLst/>
            </a:pPr>
            <a:r>
              <a:rPr lang="en-US" b="1" i="0" dirty="0">
                <a:effectLst/>
                <a:latin typeface="Söhne"/>
              </a:rPr>
              <a:t>Implement Snake Game Environment: </a:t>
            </a:r>
            <a:r>
              <a:rPr kumimoji="0" lang="en-US" altLang="en-US" sz="2000" b="0" i="0" u="none" strike="noStrike" cap="none" normalizeH="0" baseline="0" dirty="0">
                <a:ln>
                  <a:noFill/>
                </a:ln>
                <a:solidFill>
                  <a:srgbClr val="374151"/>
                </a:solidFill>
                <a:effectLst/>
                <a:latin typeface="Söhne"/>
              </a:rPr>
              <a:t>Define the mechanics of the snake game environment, specifying </a:t>
            </a:r>
            <a:r>
              <a:rPr kumimoji="0" lang="en-US" altLang="en-US" sz="2000" b="1" i="0" u="none" strike="noStrike" cap="none" normalizeH="0" baseline="0" dirty="0">
                <a:ln>
                  <a:noFill/>
                </a:ln>
                <a:solidFill>
                  <a:srgbClr val="374151"/>
                </a:solidFill>
                <a:effectLst/>
                <a:latin typeface="Söhne"/>
              </a:rPr>
              <a:t>grid size</a:t>
            </a:r>
            <a:r>
              <a:rPr kumimoji="0" lang="en-US" altLang="en-US" sz="2000" b="0" i="0" u="none" strike="noStrike" cap="none" normalizeH="0" baseline="0" dirty="0">
                <a:ln>
                  <a:noFill/>
                </a:ln>
                <a:solidFill>
                  <a:srgbClr val="374151"/>
                </a:solidFill>
                <a:effectLst/>
                <a:latin typeface="Söhne"/>
              </a:rPr>
              <a:t>, </a:t>
            </a:r>
            <a:r>
              <a:rPr kumimoji="0" lang="en-US" altLang="en-US" sz="2000" b="1" i="0" u="none" strike="noStrike" cap="none" normalizeH="0" baseline="0" dirty="0">
                <a:ln>
                  <a:noFill/>
                </a:ln>
                <a:solidFill>
                  <a:srgbClr val="374151"/>
                </a:solidFill>
                <a:effectLst/>
                <a:latin typeface="Söhne"/>
              </a:rPr>
              <a:t>starting position of the snake</a:t>
            </a:r>
            <a:r>
              <a:rPr kumimoji="0" lang="en-US" altLang="en-US" sz="2000" b="0" i="0" u="none" strike="noStrike" cap="none" normalizeH="0" baseline="0" dirty="0">
                <a:ln>
                  <a:noFill/>
                </a:ln>
                <a:solidFill>
                  <a:srgbClr val="374151"/>
                </a:solidFill>
                <a:effectLst/>
                <a:latin typeface="Söhne"/>
              </a:rPr>
              <a:t>, and </a:t>
            </a:r>
            <a:r>
              <a:rPr kumimoji="0" lang="en-US" altLang="en-US" sz="2000" b="1" i="0" u="none" strike="noStrike" cap="none" normalizeH="0" baseline="0" dirty="0">
                <a:ln>
                  <a:noFill/>
                </a:ln>
                <a:solidFill>
                  <a:srgbClr val="374151"/>
                </a:solidFill>
                <a:effectLst/>
                <a:latin typeface="Söhne"/>
              </a:rPr>
              <a:t>rules for generating food</a:t>
            </a:r>
            <a:r>
              <a:rPr kumimoji="0" lang="en-US" altLang="en-US" sz="2000" b="0" i="0" u="none" strike="noStrike" cap="none" normalizeH="0" baseline="0" dirty="0">
                <a:ln>
                  <a:noFill/>
                </a:ln>
                <a:solidFill>
                  <a:srgbClr val="374151"/>
                </a:solidFill>
                <a:effectLst/>
                <a:latin typeface="Söhne"/>
              </a:rPr>
              <a:t>. Develop a Python script  that encapsulates the game environment and its functionalities.</a:t>
            </a:r>
          </a:p>
          <a:p>
            <a:pPr marL="0" marR="0" lvl="0" indent="0" algn="just" defTabSz="914400" rtl="0" eaLnBrk="0" fontAlgn="base" latinLnBrk="0" hangingPunct="0">
              <a:lnSpc>
                <a:spcPct val="100000"/>
              </a:lnSpc>
              <a:spcBef>
                <a:spcPct val="0"/>
              </a:spcBef>
              <a:spcAft>
                <a:spcPct val="0"/>
              </a:spcAft>
              <a:buClrTx/>
              <a:buSzTx/>
              <a:buNone/>
              <a:tabLst/>
            </a:pPr>
            <a:endParaRPr kumimoji="0" lang="en-US" altLang="en-US" sz="2000" b="1" u="none" strike="noStrike" cap="none" normalizeH="0" baseline="0" dirty="0">
              <a:ln>
                <a:noFill/>
              </a:ln>
              <a:solidFill>
                <a:srgbClr val="374151"/>
              </a:solidFill>
              <a:latin typeface="Söhne"/>
            </a:endParaRPr>
          </a:p>
          <a:p>
            <a:pPr marL="0" marR="0" lvl="0" indent="0" algn="just" defTabSz="914400" rtl="0" eaLnBrk="0" fontAlgn="base" latinLnBrk="0" hangingPunct="0">
              <a:lnSpc>
                <a:spcPct val="100000"/>
              </a:lnSpc>
              <a:spcBef>
                <a:spcPct val="0"/>
              </a:spcBef>
              <a:spcAft>
                <a:spcPct val="0"/>
              </a:spcAft>
              <a:buClrTx/>
              <a:buSzTx/>
              <a:buFontTx/>
              <a:buChar char="•"/>
              <a:tabLst/>
            </a:pPr>
            <a:r>
              <a:rPr lang="en-US" b="1" i="0" dirty="0">
                <a:effectLst/>
                <a:latin typeface="Söhne"/>
              </a:rPr>
              <a:t>Integrate Reinforcement Learning (RL):</a:t>
            </a:r>
            <a:r>
              <a:rPr lang="en-US" b="0" i="0" dirty="0">
                <a:solidFill>
                  <a:srgbClr val="374151"/>
                </a:solidFill>
                <a:effectLst/>
                <a:latin typeface="Söhne"/>
              </a:rPr>
              <a:t>Implement reinforcement learning to enable the snake (agent) to learn and adapt its behavior in the game environment. Utilize the Q-learning algorithm, a popular RL algorithm suitable for environments with discrete state and action spaces.</a:t>
            </a:r>
          </a:p>
          <a:p>
            <a:pPr marL="0" marR="0" lvl="0" indent="0" algn="just" defTabSz="914400" rtl="0" eaLnBrk="0" fontAlgn="base" latinLnBrk="0" hangingPunct="0">
              <a:lnSpc>
                <a:spcPct val="100000"/>
              </a:lnSpc>
              <a:spcBef>
                <a:spcPct val="0"/>
              </a:spcBef>
              <a:spcAft>
                <a:spcPct val="0"/>
              </a:spcAft>
              <a:buClrTx/>
              <a:buSzTx/>
              <a:buNone/>
              <a:tabLst/>
            </a:pPr>
            <a:endParaRPr lang="en-US" b="0" i="0" dirty="0">
              <a:solidFill>
                <a:srgbClr val="374151"/>
              </a:solidFill>
              <a:effectLst/>
              <a:latin typeface="Söhne"/>
            </a:endParaRPr>
          </a:p>
          <a:p>
            <a:pPr marL="0" marR="0" lvl="0" indent="0" algn="just" defTabSz="914400" rtl="0" eaLnBrk="0" fontAlgn="base" latinLnBrk="0" hangingPunct="0">
              <a:lnSpc>
                <a:spcPct val="100000"/>
              </a:lnSpc>
              <a:spcBef>
                <a:spcPct val="0"/>
              </a:spcBef>
              <a:spcAft>
                <a:spcPct val="0"/>
              </a:spcAft>
              <a:buClrTx/>
              <a:buSzTx/>
              <a:buFontTx/>
              <a:buChar char="•"/>
              <a:tabLst/>
            </a:pPr>
            <a:r>
              <a:rPr lang="en-US" b="1" i="0" dirty="0">
                <a:effectLst/>
                <a:latin typeface="Söhne"/>
              </a:rPr>
              <a:t>Design and Train Deep Neural Network (DNN):</a:t>
            </a:r>
            <a:r>
              <a:rPr lang="en-US" b="0" i="0" dirty="0">
                <a:solidFill>
                  <a:srgbClr val="374151"/>
                </a:solidFill>
                <a:effectLst/>
                <a:latin typeface="Söhne"/>
              </a:rPr>
              <a:t>Develop a Deep Neural Network using the </a:t>
            </a:r>
            <a:r>
              <a:rPr lang="en-US" b="0" i="0" dirty="0" err="1">
                <a:solidFill>
                  <a:srgbClr val="374151"/>
                </a:solidFill>
                <a:effectLst/>
                <a:latin typeface="Söhne"/>
              </a:rPr>
              <a:t>Py</a:t>
            </a:r>
            <a:r>
              <a:rPr lang="en-US" b="0" i="0" dirty="0">
                <a:solidFill>
                  <a:srgbClr val="374151"/>
                </a:solidFill>
                <a:effectLst/>
                <a:latin typeface="Söhne"/>
              </a:rPr>
              <a:t>-Torch deep learning framework.</a:t>
            </a:r>
          </a:p>
          <a:p>
            <a:pPr marL="0" marR="0" lvl="0" indent="0" algn="just" defTabSz="914400" rtl="0" eaLnBrk="0" fontAlgn="base" latinLnBrk="0" hangingPunct="0">
              <a:lnSpc>
                <a:spcPct val="100000"/>
              </a:lnSpc>
              <a:spcBef>
                <a:spcPct val="0"/>
              </a:spcBef>
              <a:spcAft>
                <a:spcPct val="0"/>
              </a:spcAft>
              <a:buClrTx/>
              <a:buSzTx/>
              <a:buNone/>
              <a:tabLst/>
            </a:pPr>
            <a:endParaRPr lang="en-US" b="0" i="0" dirty="0">
              <a:solidFill>
                <a:srgbClr val="374151"/>
              </a:solidFill>
              <a:effectLst/>
              <a:latin typeface="Söhne"/>
            </a:endParaRPr>
          </a:p>
          <a:p>
            <a:pPr marL="0" marR="0" lvl="0" indent="0" algn="just" defTabSz="914400" rtl="0" eaLnBrk="0" fontAlgn="base" latinLnBrk="0" hangingPunct="0">
              <a:lnSpc>
                <a:spcPct val="100000"/>
              </a:lnSpc>
              <a:spcBef>
                <a:spcPct val="0"/>
              </a:spcBef>
              <a:spcAft>
                <a:spcPct val="0"/>
              </a:spcAft>
              <a:buClrTx/>
              <a:buSzTx/>
              <a:buFontTx/>
              <a:buChar char="•"/>
              <a:tabLst/>
            </a:pPr>
            <a:r>
              <a:rPr lang="en-US" b="1" i="0" dirty="0">
                <a:effectLst/>
                <a:latin typeface="Söhne"/>
              </a:rPr>
              <a:t>Performance Metrics and Evaluation: </a:t>
            </a:r>
            <a:r>
              <a:rPr lang="en-US" b="0" i="0" dirty="0">
                <a:solidFill>
                  <a:srgbClr val="374151"/>
                </a:solidFill>
                <a:effectLst/>
                <a:latin typeface="Söhne"/>
              </a:rPr>
              <a:t>Define performance metrics such as average reward per episode, length of survival, and convergence of the Q-value function. Evaluate the snake's performance through visual inspection, comparing its behavior at different stages of training.</a:t>
            </a:r>
          </a:p>
          <a:p>
            <a:pPr marL="0" marR="0" lvl="0" indent="0" algn="just" defTabSz="914400" rtl="0" eaLnBrk="0" fontAlgn="base" latinLnBrk="0" hangingPunct="0">
              <a:lnSpc>
                <a:spcPct val="100000"/>
              </a:lnSpc>
              <a:spcBef>
                <a:spcPct val="0"/>
              </a:spcBef>
              <a:spcAft>
                <a:spcPct val="0"/>
              </a:spcAft>
              <a:buClrTx/>
              <a:buSzTx/>
              <a:buNone/>
              <a:tabLst/>
            </a:pPr>
            <a:endParaRPr lang="en-US" b="0" i="0" dirty="0">
              <a:solidFill>
                <a:srgbClr val="374151"/>
              </a:solidFill>
              <a:effectLst/>
              <a:latin typeface="Söhne"/>
            </a:endParaRPr>
          </a:p>
          <a:p>
            <a:pPr marL="0" marR="0" lvl="0" indent="0" algn="just" defTabSz="914400" rtl="0" eaLnBrk="0" fontAlgn="base" latinLnBrk="0" hangingPunct="0">
              <a:lnSpc>
                <a:spcPct val="100000"/>
              </a:lnSpc>
              <a:spcBef>
                <a:spcPct val="0"/>
              </a:spcBef>
              <a:spcAft>
                <a:spcPct val="0"/>
              </a:spcAft>
              <a:buClrTx/>
              <a:buSzTx/>
              <a:buFontTx/>
              <a:buChar char="•"/>
              <a:tabLst/>
            </a:pPr>
            <a:r>
              <a:rPr lang="en-US" b="1" i="0" dirty="0">
                <a:effectLst/>
                <a:latin typeface="Söhne"/>
              </a:rPr>
              <a:t>Comparison and Analysis: </a:t>
            </a:r>
            <a:r>
              <a:rPr lang="en-US" b="0" i="0" dirty="0">
                <a:solidFill>
                  <a:srgbClr val="374151"/>
                </a:solidFill>
                <a:effectLst/>
                <a:latin typeface="Söhne"/>
              </a:rPr>
              <a:t>Compare the performance of the RL agent with potential baselines, such as random actions or basic heuristics. Analyze learning curves and convergence patterns to ensure the stability and effectiveness of the training process.</a:t>
            </a:r>
          </a:p>
          <a:p>
            <a:pPr marL="0" indent="0" algn="just">
              <a:buNone/>
            </a:pPr>
            <a:r>
              <a:rPr lang="en-US" b="0" i="0" dirty="0">
                <a:solidFill>
                  <a:srgbClr val="374151"/>
                </a:solidFill>
                <a:effectLst/>
                <a:latin typeface="Söhne"/>
              </a:rPr>
              <a:t>By achieving these objectives, our project aims to create an intelligent and adaptable snake agent through </a:t>
            </a:r>
            <a:r>
              <a:rPr lang="en-US" b="1" i="0" dirty="0">
                <a:solidFill>
                  <a:srgbClr val="374151"/>
                </a:solidFill>
                <a:effectLst/>
                <a:latin typeface="Söhne"/>
              </a:rPr>
              <a:t>reinforcement learning </a:t>
            </a:r>
            <a:r>
              <a:rPr lang="en-US" b="0" i="0" dirty="0">
                <a:solidFill>
                  <a:srgbClr val="374151"/>
                </a:solidFill>
                <a:effectLst/>
                <a:latin typeface="Söhne"/>
              </a:rPr>
              <a:t>and demonstrate the successful integration of </a:t>
            </a:r>
            <a:r>
              <a:rPr lang="en-US" b="1" i="0" dirty="0">
                <a:solidFill>
                  <a:srgbClr val="374151"/>
                </a:solidFill>
                <a:effectLst/>
                <a:latin typeface="Söhne"/>
              </a:rPr>
              <a:t>deep neural networks </a:t>
            </a:r>
            <a:r>
              <a:rPr lang="en-US" b="0" i="0" dirty="0">
                <a:solidFill>
                  <a:srgbClr val="374151"/>
                </a:solidFill>
                <a:effectLst/>
                <a:latin typeface="Söhne"/>
              </a:rPr>
              <a:t>for decision-making in a customized game environment.</a:t>
            </a:r>
            <a:endParaRPr lang="en-US" dirty="0"/>
          </a:p>
        </p:txBody>
      </p:sp>
      <p:sp>
        <p:nvSpPr>
          <p:cNvPr id="6" name="Rectangle 3">
            <a:extLst>
              <a:ext uri="{FF2B5EF4-FFF2-40B4-BE49-F238E27FC236}">
                <a16:creationId xmlns:a16="http://schemas.microsoft.com/office/drawing/2014/main" id="{E3A65DDE-B573-43F2-86A0-5CFF2C9375AD}"/>
              </a:ext>
            </a:extLst>
          </p:cNvPr>
          <p:cNvSpPr>
            <a:spLocks noChangeArrowheads="1"/>
          </p:cNvSpPr>
          <p:nvPr/>
        </p:nvSpPr>
        <p:spPr bwMode="auto">
          <a:xfrm>
            <a:off x="0" y="-323166"/>
            <a:ext cx="18473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6779007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AA4534-2B84-28F1-FB0D-DA7F29442D56}"/>
              </a:ext>
            </a:extLst>
          </p:cNvPr>
          <p:cNvSpPr>
            <a:spLocks noGrp="1"/>
          </p:cNvSpPr>
          <p:nvPr>
            <p:ph type="title"/>
          </p:nvPr>
        </p:nvSpPr>
        <p:spPr/>
        <p:txBody>
          <a:bodyPr/>
          <a:lstStyle/>
          <a:p>
            <a:r>
              <a:rPr lang="en-US" b="1" u="sng" dirty="0"/>
              <a:t>APPROACH:</a:t>
            </a:r>
          </a:p>
        </p:txBody>
      </p:sp>
      <p:sp>
        <p:nvSpPr>
          <p:cNvPr id="3" name="Content Placeholder 2">
            <a:extLst>
              <a:ext uri="{FF2B5EF4-FFF2-40B4-BE49-F238E27FC236}">
                <a16:creationId xmlns:a16="http://schemas.microsoft.com/office/drawing/2014/main" id="{77594007-ECF0-E4D6-4866-B4E1E073FA9E}"/>
              </a:ext>
            </a:extLst>
          </p:cNvPr>
          <p:cNvSpPr>
            <a:spLocks noGrp="1"/>
          </p:cNvSpPr>
          <p:nvPr>
            <p:ph idx="1"/>
          </p:nvPr>
        </p:nvSpPr>
        <p:spPr>
          <a:xfrm>
            <a:off x="1451579" y="1853754"/>
            <a:ext cx="10061548" cy="4297664"/>
          </a:xfrm>
        </p:spPr>
        <p:txBody>
          <a:bodyPr>
            <a:normAutofit fontScale="55000" lnSpcReduction="20000"/>
          </a:bodyPr>
          <a:lstStyle/>
          <a:p>
            <a:pPr algn="l">
              <a:buFont typeface="+mj-lt"/>
              <a:buAutoNum type="arabicPeriod"/>
            </a:pPr>
            <a:r>
              <a:rPr lang="en-US" sz="3500" b="1" i="0" dirty="0">
                <a:solidFill>
                  <a:srgbClr val="374151"/>
                </a:solidFill>
                <a:effectLst/>
                <a:latin typeface="Söhne"/>
              </a:rPr>
              <a:t>Environment Setup:</a:t>
            </a:r>
            <a:endParaRPr lang="en-US" sz="3500" b="0" i="0" dirty="0">
              <a:solidFill>
                <a:srgbClr val="374151"/>
              </a:solidFill>
              <a:effectLst/>
              <a:latin typeface="Söhne"/>
            </a:endParaRPr>
          </a:p>
          <a:p>
            <a:pPr marL="742950" lvl="1" indent="-285750" algn="l">
              <a:buFont typeface="+mj-lt"/>
              <a:buAutoNum type="arabicPeriod"/>
            </a:pPr>
            <a:r>
              <a:rPr lang="en-US" sz="2500" b="0" i="0" dirty="0">
                <a:solidFill>
                  <a:srgbClr val="374151"/>
                </a:solidFill>
                <a:effectLst/>
                <a:latin typeface="Söhne"/>
              </a:rPr>
              <a:t>Use Python for coding the project.</a:t>
            </a:r>
          </a:p>
          <a:p>
            <a:pPr marL="742950" lvl="1" indent="-285750" algn="l">
              <a:buFont typeface="+mj-lt"/>
              <a:buAutoNum type="arabicPeriod"/>
            </a:pPr>
            <a:r>
              <a:rPr lang="en-US" sz="2500" b="0" i="0" dirty="0">
                <a:solidFill>
                  <a:srgbClr val="374151"/>
                </a:solidFill>
                <a:effectLst/>
                <a:latin typeface="Söhne"/>
              </a:rPr>
              <a:t>Utilize </a:t>
            </a:r>
            <a:r>
              <a:rPr lang="en-US" sz="2500" b="0" i="0" dirty="0" err="1">
                <a:solidFill>
                  <a:srgbClr val="374151"/>
                </a:solidFill>
                <a:effectLst/>
                <a:latin typeface="Söhne"/>
              </a:rPr>
              <a:t>Py</a:t>
            </a:r>
            <a:r>
              <a:rPr lang="en-US" sz="2500" b="0" i="0" dirty="0">
                <a:solidFill>
                  <a:srgbClr val="374151"/>
                </a:solidFill>
                <a:effectLst/>
                <a:latin typeface="Söhne"/>
              </a:rPr>
              <a:t>-Torch for deep learning implementation.</a:t>
            </a:r>
          </a:p>
          <a:p>
            <a:pPr marL="742950" lvl="1" indent="-285750" algn="l">
              <a:buFont typeface="+mj-lt"/>
              <a:buAutoNum type="arabicPeriod"/>
            </a:pPr>
            <a:r>
              <a:rPr lang="en-US" sz="2500" b="0" i="0" dirty="0">
                <a:solidFill>
                  <a:srgbClr val="374151"/>
                </a:solidFill>
                <a:effectLst/>
                <a:latin typeface="Söhne"/>
              </a:rPr>
              <a:t>Develop the game environment (snake game) in Python.</a:t>
            </a:r>
          </a:p>
          <a:p>
            <a:pPr algn="l">
              <a:buFont typeface="+mj-lt"/>
              <a:buAutoNum type="arabicPeriod"/>
            </a:pPr>
            <a:r>
              <a:rPr lang="en-US" sz="3500" b="1" i="0" dirty="0">
                <a:solidFill>
                  <a:srgbClr val="374151"/>
                </a:solidFill>
                <a:effectLst/>
                <a:latin typeface="Söhne"/>
              </a:rPr>
              <a:t>Deep Neural Network:</a:t>
            </a:r>
            <a:endParaRPr lang="en-US" sz="3500" b="0" i="0" dirty="0">
              <a:solidFill>
                <a:srgbClr val="374151"/>
              </a:solidFill>
              <a:effectLst/>
              <a:latin typeface="Söhne"/>
            </a:endParaRPr>
          </a:p>
          <a:p>
            <a:pPr marL="742950" lvl="1" indent="-285750" algn="l">
              <a:buFont typeface="+mj-lt"/>
              <a:buAutoNum type="arabicPeriod"/>
            </a:pPr>
            <a:r>
              <a:rPr lang="en-US" sz="2500" b="0" i="0" dirty="0">
                <a:solidFill>
                  <a:srgbClr val="374151"/>
                </a:solidFill>
                <a:effectLst/>
                <a:latin typeface="Söhne"/>
              </a:rPr>
              <a:t>Implement a Deep Neural Network with </a:t>
            </a:r>
            <a:r>
              <a:rPr lang="en-US" sz="2500" b="0" i="0" dirty="0" err="1">
                <a:solidFill>
                  <a:srgbClr val="374151"/>
                </a:solidFill>
                <a:effectLst/>
                <a:latin typeface="Söhne"/>
              </a:rPr>
              <a:t>Py</a:t>
            </a:r>
            <a:r>
              <a:rPr lang="en-US" sz="2500" b="0" i="0" dirty="0">
                <a:solidFill>
                  <a:srgbClr val="374151"/>
                </a:solidFill>
                <a:effectLst/>
                <a:latin typeface="Söhne"/>
              </a:rPr>
              <a:t>-Torch.</a:t>
            </a:r>
          </a:p>
          <a:p>
            <a:pPr marL="742950" lvl="1" indent="-285750" algn="l">
              <a:buFont typeface="+mj-lt"/>
              <a:buAutoNum type="arabicPeriod"/>
            </a:pPr>
            <a:r>
              <a:rPr lang="en-US" sz="2500" b="0" i="0" dirty="0">
                <a:solidFill>
                  <a:srgbClr val="374151"/>
                </a:solidFill>
                <a:effectLst/>
                <a:latin typeface="Söhne"/>
              </a:rPr>
              <a:t>Design the network architecture with 11 input layers, 256 hidden neurons, and 3 output layers.</a:t>
            </a:r>
          </a:p>
          <a:p>
            <a:pPr marL="742950" lvl="1" indent="-285750" algn="l">
              <a:buFont typeface="+mj-lt"/>
              <a:buAutoNum type="arabicPeriod"/>
            </a:pPr>
            <a:r>
              <a:rPr lang="en-US" sz="2500" b="0" i="0" dirty="0">
                <a:solidFill>
                  <a:srgbClr val="374151"/>
                </a:solidFill>
                <a:effectLst/>
                <a:latin typeface="Söhne"/>
              </a:rPr>
              <a:t>Use the Re-Lu activation function for the final layer.</a:t>
            </a:r>
          </a:p>
          <a:p>
            <a:pPr marL="742950" lvl="1" indent="-285750" algn="l">
              <a:buFont typeface="+mj-lt"/>
              <a:buAutoNum type="arabicPeriod"/>
            </a:pPr>
            <a:r>
              <a:rPr lang="en-US" sz="2500" b="0" i="0" dirty="0">
                <a:solidFill>
                  <a:srgbClr val="374151"/>
                </a:solidFill>
                <a:effectLst/>
                <a:latin typeface="Söhne"/>
              </a:rPr>
              <a:t>Train the neural network to predict actions based on the game state.</a:t>
            </a:r>
          </a:p>
          <a:p>
            <a:pPr algn="l">
              <a:buFont typeface="+mj-lt"/>
              <a:buAutoNum type="arabicPeriod"/>
            </a:pPr>
            <a:r>
              <a:rPr lang="en-US" sz="3500" b="1" i="0" dirty="0">
                <a:solidFill>
                  <a:srgbClr val="374151"/>
                </a:solidFill>
                <a:effectLst/>
                <a:latin typeface="Söhne"/>
              </a:rPr>
              <a:t>Q-Learning Algorithm:</a:t>
            </a:r>
            <a:endParaRPr lang="en-US" sz="3500" b="0" i="0" dirty="0">
              <a:solidFill>
                <a:srgbClr val="374151"/>
              </a:solidFill>
              <a:effectLst/>
              <a:latin typeface="Söhne"/>
            </a:endParaRPr>
          </a:p>
          <a:p>
            <a:pPr marL="742950" lvl="1" indent="-285750" algn="l">
              <a:buFont typeface="+mj-lt"/>
              <a:buAutoNum type="arabicPeriod"/>
            </a:pPr>
            <a:r>
              <a:rPr lang="en-US" sz="2500" b="0" i="0" dirty="0">
                <a:solidFill>
                  <a:srgbClr val="374151"/>
                </a:solidFill>
                <a:effectLst/>
                <a:latin typeface="Söhne"/>
              </a:rPr>
              <a:t>Implement the Q-learning algorithm for </a:t>
            </a:r>
            <a:r>
              <a:rPr lang="en-US" sz="2500" b="1" i="0" dirty="0">
                <a:solidFill>
                  <a:srgbClr val="374151"/>
                </a:solidFill>
                <a:effectLst/>
                <a:latin typeface="Söhne"/>
              </a:rPr>
              <a:t>reinforcement learning</a:t>
            </a:r>
            <a:r>
              <a:rPr lang="en-US" sz="2500" b="0" i="0" dirty="0">
                <a:solidFill>
                  <a:srgbClr val="374151"/>
                </a:solidFill>
                <a:effectLst/>
                <a:latin typeface="Söhne"/>
              </a:rPr>
              <a:t>.</a:t>
            </a:r>
          </a:p>
          <a:p>
            <a:pPr marL="742950" lvl="1" indent="-285750" algn="l">
              <a:buFont typeface="+mj-lt"/>
              <a:buAutoNum type="arabicPeriod"/>
            </a:pPr>
            <a:r>
              <a:rPr lang="en-US" sz="2500" b="0" i="0" dirty="0">
                <a:solidFill>
                  <a:srgbClr val="374151"/>
                </a:solidFill>
                <a:effectLst/>
                <a:latin typeface="Söhne"/>
              </a:rPr>
              <a:t>Initialize the Q-value function for </a:t>
            </a:r>
            <a:r>
              <a:rPr lang="en-US" sz="2500" b="1" i="0" dirty="0">
                <a:solidFill>
                  <a:srgbClr val="374151"/>
                </a:solidFill>
                <a:effectLst/>
                <a:latin typeface="Söhne"/>
              </a:rPr>
              <a:t>state-action pairs</a:t>
            </a:r>
            <a:r>
              <a:rPr lang="en-US" sz="2500" b="0" i="0" dirty="0">
                <a:solidFill>
                  <a:srgbClr val="374151"/>
                </a:solidFill>
                <a:effectLst/>
                <a:latin typeface="Söhne"/>
              </a:rPr>
              <a:t>.</a:t>
            </a:r>
          </a:p>
          <a:p>
            <a:pPr marL="742950" lvl="1" indent="-285750" algn="l">
              <a:buFont typeface="+mj-lt"/>
              <a:buAutoNum type="arabicPeriod"/>
            </a:pPr>
            <a:r>
              <a:rPr lang="en-US" sz="2500" b="0" i="0" dirty="0">
                <a:solidFill>
                  <a:srgbClr val="374151"/>
                </a:solidFill>
                <a:effectLst/>
                <a:latin typeface="Söhne"/>
              </a:rPr>
              <a:t>Utilize an epsilon-greedy policy for </a:t>
            </a:r>
            <a:r>
              <a:rPr lang="en-US" sz="2500" b="1" i="0" dirty="0">
                <a:solidFill>
                  <a:srgbClr val="374151"/>
                </a:solidFill>
                <a:effectLst/>
                <a:latin typeface="Söhne"/>
              </a:rPr>
              <a:t>action</a:t>
            </a:r>
            <a:r>
              <a:rPr lang="en-US" sz="2500" b="0" i="0" dirty="0">
                <a:solidFill>
                  <a:srgbClr val="374151"/>
                </a:solidFill>
                <a:effectLst/>
                <a:latin typeface="Söhne"/>
              </a:rPr>
              <a:t> selection.</a:t>
            </a:r>
          </a:p>
          <a:p>
            <a:pPr marL="742950" lvl="1" indent="-285750" algn="l">
              <a:buFont typeface="+mj-lt"/>
              <a:buAutoNum type="arabicPeriod"/>
            </a:pPr>
            <a:r>
              <a:rPr lang="en-US" sz="2500" b="0" i="0" dirty="0">
                <a:solidFill>
                  <a:srgbClr val="374151"/>
                </a:solidFill>
                <a:effectLst/>
                <a:latin typeface="Söhne"/>
              </a:rPr>
              <a:t>Update the Q-value function iteratively based on </a:t>
            </a:r>
            <a:r>
              <a:rPr lang="en-US" sz="2500" b="1" i="0" dirty="0">
                <a:solidFill>
                  <a:srgbClr val="374151"/>
                </a:solidFill>
                <a:effectLst/>
                <a:latin typeface="Söhne"/>
              </a:rPr>
              <a:t>observed rewards and transitions.</a:t>
            </a:r>
          </a:p>
          <a:p>
            <a:endParaRPr lang="en-US" dirty="0"/>
          </a:p>
        </p:txBody>
      </p:sp>
    </p:spTree>
    <p:extLst>
      <p:ext uri="{BB962C8B-B14F-4D97-AF65-F5344CB8AC3E}">
        <p14:creationId xmlns:p14="http://schemas.microsoft.com/office/powerpoint/2010/main" val="32995571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AA4534-2B84-28F1-FB0D-DA7F29442D56}"/>
              </a:ext>
            </a:extLst>
          </p:cNvPr>
          <p:cNvSpPr>
            <a:spLocks noGrp="1"/>
          </p:cNvSpPr>
          <p:nvPr>
            <p:ph type="title"/>
          </p:nvPr>
        </p:nvSpPr>
        <p:spPr/>
        <p:txBody>
          <a:bodyPr/>
          <a:lstStyle/>
          <a:p>
            <a:r>
              <a:rPr lang="en-US" b="1" u="sng" dirty="0"/>
              <a:t>APPROACHES</a:t>
            </a:r>
            <a:r>
              <a:rPr lang="en-US" u="sng" dirty="0"/>
              <a:t>-</a:t>
            </a:r>
            <a:r>
              <a:rPr lang="en" b="1" u="sng" dirty="0">
                <a:solidFill>
                  <a:srgbClr val="000000"/>
                </a:solidFill>
                <a:latin typeface="League Spartan"/>
                <a:sym typeface="League Spartan"/>
              </a:rPr>
              <a:t> </a:t>
            </a:r>
            <a:r>
              <a:rPr lang="en" sz="3200" b="1" u="sng" dirty="0">
                <a:solidFill>
                  <a:srgbClr val="000000"/>
                </a:solidFill>
                <a:latin typeface="League Spartan"/>
                <a:ea typeface="League Spartan"/>
                <a:cs typeface="League Spartan"/>
                <a:sym typeface="League Spartan"/>
              </a:rPr>
              <a:t>Reinforcement Learning</a:t>
            </a:r>
            <a:endParaRPr lang="en-US" b="1" u="sng" dirty="0"/>
          </a:p>
        </p:txBody>
      </p:sp>
      <p:sp>
        <p:nvSpPr>
          <p:cNvPr id="3" name="Content Placeholder 2">
            <a:extLst>
              <a:ext uri="{FF2B5EF4-FFF2-40B4-BE49-F238E27FC236}">
                <a16:creationId xmlns:a16="http://schemas.microsoft.com/office/drawing/2014/main" id="{77594007-ECF0-E4D6-4866-B4E1E073FA9E}"/>
              </a:ext>
            </a:extLst>
          </p:cNvPr>
          <p:cNvSpPr>
            <a:spLocks noGrp="1"/>
          </p:cNvSpPr>
          <p:nvPr>
            <p:ph idx="1"/>
          </p:nvPr>
        </p:nvSpPr>
        <p:spPr/>
        <p:txBody>
          <a:bodyPr/>
          <a:lstStyle/>
          <a:p>
            <a:pPr marL="457200" lvl="0" indent="-317500" algn="l" rtl="0">
              <a:spcBef>
                <a:spcPts val="0"/>
              </a:spcBef>
              <a:spcAft>
                <a:spcPts val="0"/>
              </a:spcAft>
              <a:buSzPts val="1400"/>
              <a:buFont typeface="Inter"/>
              <a:buChar char="●"/>
            </a:pPr>
            <a:r>
              <a:rPr lang="en-US" dirty="0">
                <a:latin typeface="Inter"/>
                <a:ea typeface="Inter"/>
                <a:cs typeface="Inter"/>
                <a:sym typeface="Inter"/>
              </a:rPr>
              <a:t>Reinforcement learning is a type of machine learning that enables an agent to learn in an environment by trial and error using feedback from its own actions and experiences.</a:t>
            </a:r>
          </a:p>
          <a:p>
            <a:pPr marL="457200" lvl="0" indent="-317500" algn="l" rtl="0">
              <a:spcBef>
                <a:spcPts val="0"/>
              </a:spcBef>
              <a:spcAft>
                <a:spcPts val="0"/>
              </a:spcAft>
              <a:buSzPts val="1400"/>
              <a:buFont typeface="Inter"/>
              <a:buChar char="●"/>
            </a:pPr>
            <a:r>
              <a:rPr lang="en-US" dirty="0">
                <a:latin typeface="Inter"/>
                <a:ea typeface="Inter"/>
                <a:cs typeface="Inter"/>
                <a:sym typeface="Inter"/>
              </a:rPr>
              <a:t>In RL, there are two components, that are environment( which is our game) and the agent (snake which is in the environment).</a:t>
            </a:r>
          </a:p>
          <a:p>
            <a:pPr marL="457200" lvl="0" indent="-317500" algn="l" rtl="0">
              <a:spcBef>
                <a:spcPts val="0"/>
              </a:spcBef>
              <a:spcAft>
                <a:spcPts val="0"/>
              </a:spcAft>
              <a:buSzPts val="1400"/>
              <a:buFont typeface="Inter"/>
              <a:buChar char="●"/>
            </a:pPr>
            <a:r>
              <a:rPr lang="en-US" dirty="0">
                <a:solidFill>
                  <a:schemeClr val="dk1"/>
                </a:solidFill>
                <a:latin typeface="Inter"/>
                <a:ea typeface="Inter"/>
                <a:cs typeface="Inter"/>
                <a:sym typeface="Inter"/>
              </a:rPr>
              <a:t>Every time the agent performs an action, the environment gives a reward to the agent, which can be positive or negative depending on how good the action was from that specific state.</a:t>
            </a:r>
            <a:endParaRPr lang="en-US" dirty="0">
              <a:latin typeface="Inter"/>
              <a:ea typeface="Inter"/>
              <a:cs typeface="Inter"/>
              <a:sym typeface="Inter"/>
            </a:endParaRPr>
          </a:p>
          <a:p>
            <a:pPr marL="0" indent="0" algn="just">
              <a:buNone/>
            </a:pPr>
            <a:endParaRPr lang="en-US" dirty="0"/>
          </a:p>
        </p:txBody>
      </p:sp>
    </p:spTree>
    <p:extLst>
      <p:ext uri="{BB962C8B-B14F-4D97-AF65-F5344CB8AC3E}">
        <p14:creationId xmlns:p14="http://schemas.microsoft.com/office/powerpoint/2010/main" val="4159525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AA4534-2B84-28F1-FB0D-DA7F29442D56}"/>
              </a:ext>
            </a:extLst>
          </p:cNvPr>
          <p:cNvSpPr>
            <a:spLocks noGrp="1"/>
          </p:cNvSpPr>
          <p:nvPr>
            <p:ph type="title"/>
          </p:nvPr>
        </p:nvSpPr>
        <p:spPr/>
        <p:txBody>
          <a:bodyPr/>
          <a:lstStyle/>
          <a:p>
            <a:r>
              <a:rPr lang="en-US" b="1" u="sng" dirty="0"/>
              <a:t>APPROACHES- </a:t>
            </a:r>
            <a:r>
              <a:rPr lang="en-US" sz="2800" b="1" u="sng" dirty="0"/>
              <a:t>SNAKE GAME ENVIRONMENT</a:t>
            </a:r>
            <a:endParaRPr lang="en-US" u="sng" dirty="0"/>
          </a:p>
        </p:txBody>
      </p:sp>
      <p:sp>
        <p:nvSpPr>
          <p:cNvPr id="3" name="Content Placeholder 2">
            <a:extLst>
              <a:ext uri="{FF2B5EF4-FFF2-40B4-BE49-F238E27FC236}">
                <a16:creationId xmlns:a16="http://schemas.microsoft.com/office/drawing/2014/main" id="{77594007-ECF0-E4D6-4866-B4E1E073FA9E}"/>
              </a:ext>
            </a:extLst>
          </p:cNvPr>
          <p:cNvSpPr>
            <a:spLocks noGrp="1"/>
          </p:cNvSpPr>
          <p:nvPr>
            <p:ph idx="1"/>
          </p:nvPr>
        </p:nvSpPr>
        <p:spPr/>
        <p:txBody>
          <a:bodyPr>
            <a:normAutofit lnSpcReduction="10000"/>
          </a:bodyPr>
          <a:lstStyle/>
          <a:p>
            <a:pPr marL="457200" lvl="0" indent="-317500" algn="l" rtl="0">
              <a:spcBef>
                <a:spcPts val="0"/>
              </a:spcBef>
              <a:spcAft>
                <a:spcPts val="0"/>
              </a:spcAft>
              <a:buSzPts val="1400"/>
              <a:buFont typeface="Inter"/>
              <a:buChar char="●"/>
            </a:pPr>
            <a:r>
              <a:rPr lang="en-US" dirty="0">
                <a:latin typeface="Inter"/>
                <a:ea typeface="Inter"/>
                <a:cs typeface="Inter"/>
                <a:sym typeface="Inter"/>
              </a:rPr>
              <a:t>We are defining the mechanics of the game such as grid’s size, the starting position of the snake which is half of height and width of the grid size, and the rules for generating food.</a:t>
            </a:r>
          </a:p>
          <a:p>
            <a:pPr marL="457200" lvl="0" indent="-317500" algn="l" rtl="0">
              <a:spcBef>
                <a:spcPts val="0"/>
              </a:spcBef>
              <a:spcAft>
                <a:spcPts val="0"/>
              </a:spcAft>
              <a:buSzPts val="1400"/>
              <a:buFont typeface="Inter"/>
              <a:buChar char="●"/>
            </a:pPr>
            <a:r>
              <a:rPr lang="en-US" dirty="0">
                <a:latin typeface="Inter"/>
                <a:ea typeface="Inter"/>
                <a:cs typeface="Inter"/>
                <a:sym typeface="Inter"/>
              </a:rPr>
              <a:t>We are defining the game’s environment in </a:t>
            </a:r>
            <a:r>
              <a:rPr lang="en-US" b="1" dirty="0">
                <a:latin typeface="Inter"/>
                <a:ea typeface="Inter"/>
                <a:cs typeface="Inter"/>
                <a:sym typeface="Inter"/>
              </a:rPr>
              <a:t>game.py</a:t>
            </a:r>
            <a:r>
              <a:rPr lang="en-US" dirty="0">
                <a:latin typeface="Inter"/>
                <a:ea typeface="Inter"/>
                <a:cs typeface="Inter"/>
                <a:sym typeface="Inter"/>
              </a:rPr>
              <a:t> file, and we are defining the rules to move the agent around the environment that is to move either </a:t>
            </a:r>
            <a:r>
              <a:rPr lang="en-US" dirty="0" err="1">
                <a:latin typeface="Inter"/>
                <a:ea typeface="Inter"/>
                <a:cs typeface="Inter"/>
                <a:sym typeface="Inter"/>
              </a:rPr>
              <a:t>left,right,up</a:t>
            </a:r>
            <a:r>
              <a:rPr lang="en-US" dirty="0">
                <a:latin typeface="Inter"/>
                <a:ea typeface="Inter"/>
                <a:cs typeface="Inter"/>
                <a:sym typeface="Inter"/>
              </a:rPr>
              <a:t> or down.</a:t>
            </a:r>
          </a:p>
          <a:p>
            <a:pPr marL="457200" lvl="0" indent="-317500" algn="l" rtl="0">
              <a:spcBef>
                <a:spcPts val="0"/>
              </a:spcBef>
              <a:spcAft>
                <a:spcPts val="0"/>
              </a:spcAft>
              <a:buSzPts val="1400"/>
              <a:buFont typeface="Inter"/>
              <a:buChar char="●"/>
            </a:pPr>
            <a:r>
              <a:rPr lang="en-US" dirty="0">
                <a:latin typeface="Inter"/>
                <a:ea typeface="Inter"/>
                <a:cs typeface="Inter"/>
                <a:sym typeface="Inter"/>
              </a:rPr>
              <a:t>Placing the food in the environment once it’s consumed the old food.</a:t>
            </a:r>
          </a:p>
          <a:p>
            <a:pPr marL="457200" lvl="0" indent="-317500" algn="l" rtl="0">
              <a:spcBef>
                <a:spcPts val="0"/>
              </a:spcBef>
              <a:spcAft>
                <a:spcPts val="0"/>
              </a:spcAft>
              <a:buSzPts val="1400"/>
              <a:buFont typeface="Inter"/>
              <a:buChar char="●"/>
            </a:pPr>
            <a:r>
              <a:rPr lang="en-US" dirty="0">
                <a:latin typeface="Inter"/>
                <a:ea typeface="Inter"/>
                <a:cs typeface="Inter"/>
                <a:sym typeface="Inter"/>
              </a:rPr>
              <a:t>If there is any collision occurring to any of the grid boundaries or hitting itself.</a:t>
            </a:r>
          </a:p>
          <a:p>
            <a:pPr marL="457200" lvl="0" indent="-317500" algn="l" rtl="0">
              <a:spcBef>
                <a:spcPts val="0"/>
              </a:spcBef>
              <a:spcAft>
                <a:spcPts val="0"/>
              </a:spcAft>
              <a:buSzPts val="1400"/>
              <a:buFont typeface="Inter"/>
              <a:buChar char="●"/>
            </a:pPr>
            <a:r>
              <a:rPr lang="en-US" dirty="0">
                <a:latin typeface="Inter"/>
                <a:ea typeface="Inter"/>
                <a:cs typeface="Inter"/>
                <a:sym typeface="Inter"/>
              </a:rPr>
              <a:t>Also playing the step which is gathering input from the user which can be either from RL agent or human, to move the snake along the grid.</a:t>
            </a:r>
          </a:p>
          <a:p>
            <a:pPr marL="0" indent="0" algn="just">
              <a:buNone/>
            </a:pPr>
            <a:endParaRPr lang="en-US" dirty="0"/>
          </a:p>
        </p:txBody>
      </p:sp>
    </p:spTree>
    <p:extLst>
      <p:ext uri="{BB962C8B-B14F-4D97-AF65-F5344CB8AC3E}">
        <p14:creationId xmlns:p14="http://schemas.microsoft.com/office/powerpoint/2010/main" val="9236721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AA4534-2B84-28F1-FB0D-DA7F29442D56}"/>
              </a:ext>
            </a:extLst>
          </p:cNvPr>
          <p:cNvSpPr>
            <a:spLocks noGrp="1"/>
          </p:cNvSpPr>
          <p:nvPr>
            <p:ph type="title"/>
          </p:nvPr>
        </p:nvSpPr>
        <p:spPr>
          <a:xfrm>
            <a:off x="1451579" y="804519"/>
            <a:ext cx="10086486" cy="1049235"/>
          </a:xfrm>
        </p:spPr>
        <p:txBody>
          <a:bodyPr/>
          <a:lstStyle/>
          <a:p>
            <a:r>
              <a:rPr lang="en-US" b="1" u="sng" dirty="0"/>
              <a:t>APPROACHES- Deep neural network </a:t>
            </a:r>
            <a:r>
              <a:rPr lang="en-US" b="1" u="sng" dirty="0" err="1"/>
              <a:t>dnn</a:t>
            </a:r>
            <a:endParaRPr lang="en-US" u="sng" dirty="0"/>
          </a:p>
        </p:txBody>
      </p:sp>
      <p:sp>
        <p:nvSpPr>
          <p:cNvPr id="3" name="Content Placeholder 2">
            <a:extLst>
              <a:ext uri="{FF2B5EF4-FFF2-40B4-BE49-F238E27FC236}">
                <a16:creationId xmlns:a16="http://schemas.microsoft.com/office/drawing/2014/main" id="{77594007-ECF0-E4D6-4866-B4E1E073FA9E}"/>
              </a:ext>
            </a:extLst>
          </p:cNvPr>
          <p:cNvSpPr>
            <a:spLocks noGrp="1"/>
          </p:cNvSpPr>
          <p:nvPr>
            <p:ph idx="1"/>
          </p:nvPr>
        </p:nvSpPr>
        <p:spPr/>
        <p:txBody>
          <a:bodyPr>
            <a:normAutofit lnSpcReduction="10000"/>
          </a:bodyPr>
          <a:lstStyle/>
          <a:p>
            <a:pPr marL="457200" lvl="0" indent="-317500" algn="l" rtl="0">
              <a:spcBef>
                <a:spcPts val="0"/>
              </a:spcBef>
              <a:spcAft>
                <a:spcPts val="0"/>
              </a:spcAft>
              <a:buSzPts val="1400"/>
              <a:buFont typeface="Inter"/>
              <a:buChar char="●"/>
            </a:pPr>
            <a:r>
              <a:rPr lang="en-US" dirty="0">
                <a:latin typeface="Inter"/>
                <a:ea typeface="Inter"/>
                <a:cs typeface="Inter"/>
                <a:sym typeface="Inter"/>
              </a:rPr>
              <a:t>We are training a Deep Neural Network model using </a:t>
            </a:r>
            <a:r>
              <a:rPr lang="en-US" dirty="0" err="1">
                <a:latin typeface="Inter"/>
                <a:ea typeface="Inter"/>
                <a:cs typeface="Inter"/>
                <a:sym typeface="Inter"/>
              </a:rPr>
              <a:t>py</a:t>
            </a:r>
            <a:r>
              <a:rPr lang="en-US" dirty="0">
                <a:latin typeface="Inter"/>
                <a:ea typeface="Inter"/>
                <a:cs typeface="Inter"/>
                <a:sym typeface="Inter"/>
              </a:rPr>
              <a:t>-torch deep learning framework for our project.</a:t>
            </a:r>
          </a:p>
          <a:p>
            <a:pPr marL="457200" lvl="0" indent="-317500" algn="l" rtl="0">
              <a:spcBef>
                <a:spcPts val="0"/>
              </a:spcBef>
              <a:spcAft>
                <a:spcPts val="0"/>
              </a:spcAft>
              <a:buSzPts val="1400"/>
              <a:buFont typeface="Inter"/>
              <a:buChar char="●"/>
            </a:pPr>
            <a:r>
              <a:rPr lang="en-US" dirty="0">
                <a:latin typeface="Inter"/>
                <a:ea typeface="Inter"/>
                <a:cs typeface="Inter"/>
                <a:sym typeface="Inter"/>
              </a:rPr>
              <a:t>It consists of 11 input layers with 256 neurons which are hidden, and output size is 3 layers.</a:t>
            </a:r>
          </a:p>
          <a:p>
            <a:pPr marL="457200" lvl="0" indent="-317500" algn="l" rtl="0">
              <a:spcBef>
                <a:spcPts val="0"/>
              </a:spcBef>
              <a:spcAft>
                <a:spcPts val="0"/>
              </a:spcAft>
              <a:buSzPts val="1400"/>
              <a:buFont typeface="Inter"/>
              <a:buChar char="●"/>
            </a:pPr>
            <a:r>
              <a:rPr lang="en-US" dirty="0">
                <a:latin typeface="Inter"/>
                <a:ea typeface="Inter"/>
                <a:cs typeface="Inter"/>
                <a:sym typeface="Inter"/>
              </a:rPr>
              <a:t>The network receives as input the state, and returns as output three values related to the three actions: move left, move right, move straight( which can be up and down).</a:t>
            </a:r>
          </a:p>
          <a:p>
            <a:pPr marL="457200" lvl="0" indent="-317500" algn="l" rtl="0">
              <a:spcBef>
                <a:spcPts val="0"/>
              </a:spcBef>
              <a:spcAft>
                <a:spcPts val="0"/>
              </a:spcAft>
              <a:buSzPts val="1400"/>
              <a:buFont typeface="Inter"/>
              <a:buChar char="●"/>
            </a:pPr>
            <a:r>
              <a:rPr lang="en-US" dirty="0">
                <a:latin typeface="Inter"/>
                <a:ea typeface="Inter"/>
                <a:cs typeface="Inter"/>
                <a:sym typeface="Inter"/>
              </a:rPr>
              <a:t>We are using RELU(Rectified Linear Unit) activation function for the last layer of the neural network.</a:t>
            </a:r>
          </a:p>
          <a:p>
            <a:pPr marL="457200" lvl="0" indent="-317500" algn="l" rtl="0">
              <a:spcBef>
                <a:spcPts val="0"/>
              </a:spcBef>
              <a:spcAft>
                <a:spcPts val="0"/>
              </a:spcAft>
              <a:buSzPts val="1400"/>
              <a:buFont typeface="Inter"/>
              <a:buChar char="●"/>
            </a:pPr>
            <a:r>
              <a:rPr lang="en-US" dirty="0">
                <a:latin typeface="Inter"/>
                <a:ea typeface="Inter"/>
                <a:cs typeface="Inter"/>
                <a:sym typeface="Inter"/>
              </a:rPr>
              <a:t>Once the network is trained, we are saving the model in the same directory as the python file.</a:t>
            </a:r>
          </a:p>
          <a:p>
            <a:pPr marL="0" indent="0" algn="just">
              <a:buNone/>
            </a:pPr>
            <a:endParaRPr lang="en-US" dirty="0"/>
          </a:p>
        </p:txBody>
      </p:sp>
    </p:spTree>
    <p:extLst>
      <p:ext uri="{BB962C8B-B14F-4D97-AF65-F5344CB8AC3E}">
        <p14:creationId xmlns:p14="http://schemas.microsoft.com/office/powerpoint/2010/main" val="38263567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AA4534-2B84-28F1-FB0D-DA7F29442D56}"/>
              </a:ext>
            </a:extLst>
          </p:cNvPr>
          <p:cNvSpPr>
            <a:spLocks noGrp="1"/>
          </p:cNvSpPr>
          <p:nvPr>
            <p:ph type="title"/>
          </p:nvPr>
        </p:nvSpPr>
        <p:spPr/>
        <p:txBody>
          <a:bodyPr/>
          <a:lstStyle/>
          <a:p>
            <a:r>
              <a:rPr lang="en-US" b="1" u="sng" dirty="0"/>
              <a:t>APPROACHES-  Q Learning algorithm</a:t>
            </a:r>
            <a:endParaRPr lang="en-US" u="sng" dirty="0"/>
          </a:p>
        </p:txBody>
      </p:sp>
      <p:sp>
        <p:nvSpPr>
          <p:cNvPr id="3" name="Content Placeholder 2">
            <a:extLst>
              <a:ext uri="{FF2B5EF4-FFF2-40B4-BE49-F238E27FC236}">
                <a16:creationId xmlns:a16="http://schemas.microsoft.com/office/drawing/2014/main" id="{77594007-ECF0-E4D6-4866-B4E1E073FA9E}"/>
              </a:ext>
            </a:extLst>
          </p:cNvPr>
          <p:cNvSpPr>
            <a:spLocks noGrp="1"/>
          </p:cNvSpPr>
          <p:nvPr>
            <p:ph idx="1"/>
          </p:nvPr>
        </p:nvSpPr>
        <p:spPr/>
        <p:txBody>
          <a:bodyPr>
            <a:normAutofit fontScale="77500" lnSpcReduction="20000"/>
          </a:bodyPr>
          <a:lstStyle/>
          <a:p>
            <a:pPr marL="457200" lvl="0" indent="-317500" algn="l" rtl="0">
              <a:spcBef>
                <a:spcPts val="0"/>
              </a:spcBef>
              <a:spcAft>
                <a:spcPts val="0"/>
              </a:spcAft>
              <a:buSzPts val="1400"/>
              <a:buFont typeface="Inter"/>
              <a:buChar char="●"/>
            </a:pPr>
            <a:r>
              <a:rPr lang="en-US" dirty="0">
                <a:latin typeface="Inter"/>
                <a:ea typeface="Inter"/>
                <a:cs typeface="Inter"/>
                <a:sym typeface="Inter"/>
              </a:rPr>
              <a:t>We are using Q-learning, which is a popular reinforcement learning algorithm used for environments with </a:t>
            </a:r>
            <a:r>
              <a:rPr lang="en-US" b="1" dirty="0">
                <a:latin typeface="Inter"/>
                <a:ea typeface="Inter"/>
                <a:cs typeface="Inter"/>
                <a:sym typeface="Inter"/>
              </a:rPr>
              <a:t>discrete state and action spaces.</a:t>
            </a:r>
          </a:p>
          <a:p>
            <a:pPr marL="457200" lvl="0" indent="-317500" algn="l" rtl="0">
              <a:spcBef>
                <a:spcPts val="0"/>
              </a:spcBef>
              <a:spcAft>
                <a:spcPts val="0"/>
              </a:spcAft>
              <a:buSzPts val="1400"/>
              <a:buFont typeface="Inter"/>
              <a:buChar char="●"/>
            </a:pPr>
            <a:r>
              <a:rPr lang="en-US" dirty="0">
                <a:latin typeface="Inter"/>
                <a:ea typeface="Inter"/>
                <a:cs typeface="Inter"/>
                <a:sym typeface="Inter"/>
              </a:rPr>
              <a:t>The algorithm uses the </a:t>
            </a:r>
            <a:r>
              <a:rPr lang="en-US" b="1" dirty="0">
                <a:latin typeface="Inter"/>
                <a:ea typeface="Inter"/>
                <a:cs typeface="Inter"/>
                <a:sym typeface="Inter"/>
              </a:rPr>
              <a:t>Q-value function</a:t>
            </a:r>
            <a:r>
              <a:rPr lang="en-US" dirty="0">
                <a:latin typeface="Inter"/>
                <a:ea typeface="Inter"/>
                <a:cs typeface="Inter"/>
                <a:sym typeface="Inter"/>
              </a:rPr>
              <a:t>, which estimates the expected cumulative reward for taking an action in a given state and following the optimal policy thereafter. </a:t>
            </a:r>
          </a:p>
          <a:p>
            <a:pPr marL="457200" lvl="0" indent="-317500" algn="l" rtl="0">
              <a:spcBef>
                <a:spcPts val="0"/>
              </a:spcBef>
              <a:spcAft>
                <a:spcPts val="0"/>
              </a:spcAft>
              <a:buSzPts val="1400"/>
              <a:buFont typeface="Inter"/>
              <a:buChar char="●"/>
            </a:pPr>
            <a:r>
              <a:rPr lang="en-US" dirty="0">
                <a:latin typeface="Inter"/>
                <a:ea typeface="Inter"/>
                <a:cs typeface="Inter"/>
                <a:sym typeface="Inter"/>
              </a:rPr>
              <a:t>The Q-value function is updated </a:t>
            </a:r>
            <a:r>
              <a:rPr lang="en-US" b="1" dirty="0">
                <a:latin typeface="Inter"/>
                <a:ea typeface="Inter"/>
                <a:cs typeface="Inter"/>
                <a:sym typeface="Inter"/>
              </a:rPr>
              <a:t>iteratively based on the observed rewards and transitions</a:t>
            </a:r>
            <a:r>
              <a:rPr lang="en-US" dirty="0">
                <a:latin typeface="Inter"/>
                <a:ea typeface="Inter"/>
                <a:cs typeface="Inter"/>
                <a:sym typeface="Inter"/>
              </a:rPr>
              <a:t>.</a:t>
            </a:r>
          </a:p>
          <a:p>
            <a:pPr marL="0" lvl="0" indent="0" algn="l" rtl="0">
              <a:spcBef>
                <a:spcPts val="0"/>
              </a:spcBef>
              <a:spcAft>
                <a:spcPts val="0"/>
              </a:spcAft>
              <a:buNone/>
            </a:pPr>
            <a:r>
              <a:rPr lang="en-US" b="1" dirty="0">
                <a:latin typeface="Inter"/>
                <a:ea typeface="Inter"/>
                <a:cs typeface="Inter"/>
                <a:sym typeface="Inter"/>
              </a:rPr>
              <a:t>Steps:</a:t>
            </a:r>
          </a:p>
          <a:p>
            <a:pPr marL="457200" lvl="0" indent="-317500" algn="l" rtl="0">
              <a:spcBef>
                <a:spcPts val="0"/>
              </a:spcBef>
              <a:spcAft>
                <a:spcPts val="0"/>
              </a:spcAft>
              <a:buSzPts val="1400"/>
              <a:buFont typeface="Inter"/>
              <a:buAutoNum type="arabicPeriod"/>
            </a:pPr>
            <a:r>
              <a:rPr lang="en-US" dirty="0">
                <a:latin typeface="Inter"/>
                <a:ea typeface="Inter"/>
                <a:cs typeface="Inter"/>
                <a:sym typeface="Inter"/>
              </a:rPr>
              <a:t>Initialize the Q-value function randomly for all state-action pairs. </a:t>
            </a:r>
          </a:p>
          <a:p>
            <a:pPr marL="457200" lvl="0" indent="-317500" algn="l" rtl="0">
              <a:spcBef>
                <a:spcPts val="0"/>
              </a:spcBef>
              <a:spcAft>
                <a:spcPts val="0"/>
              </a:spcAft>
              <a:buSzPts val="1400"/>
              <a:buFont typeface="Inter"/>
              <a:buAutoNum type="arabicPeriod"/>
            </a:pPr>
            <a:r>
              <a:rPr lang="en-US" dirty="0">
                <a:latin typeface="Inter"/>
                <a:ea typeface="Inter"/>
                <a:cs typeface="Inter"/>
                <a:sym typeface="Inter"/>
              </a:rPr>
              <a:t>Repeat until convergence or a maximum number of episodes: </a:t>
            </a:r>
          </a:p>
          <a:p>
            <a:pPr marL="914400" lvl="1" indent="-317500" algn="l" rtl="0">
              <a:spcBef>
                <a:spcPts val="0"/>
              </a:spcBef>
              <a:spcAft>
                <a:spcPts val="0"/>
              </a:spcAft>
              <a:buSzPts val="1400"/>
              <a:buFont typeface="Inter"/>
              <a:buAutoNum type="alphaLcPeriod"/>
            </a:pPr>
            <a:r>
              <a:rPr lang="en-US" dirty="0">
                <a:latin typeface="Inter"/>
                <a:ea typeface="Inter"/>
                <a:cs typeface="Inter"/>
                <a:sym typeface="Inter"/>
              </a:rPr>
              <a:t>Observe the current states. </a:t>
            </a:r>
          </a:p>
          <a:p>
            <a:pPr marL="914400" lvl="1" indent="-317500" algn="l" rtl="0">
              <a:spcBef>
                <a:spcPts val="0"/>
              </a:spcBef>
              <a:spcAft>
                <a:spcPts val="0"/>
              </a:spcAft>
              <a:buSzPts val="1400"/>
              <a:buFont typeface="Inter"/>
              <a:buAutoNum type="alphaLcPeriod"/>
            </a:pPr>
            <a:r>
              <a:rPr lang="en-US" dirty="0">
                <a:latin typeface="Inter"/>
                <a:ea typeface="Inter"/>
                <a:cs typeface="Inter"/>
                <a:sym typeface="Inter"/>
              </a:rPr>
              <a:t>Select an action a based on an epsilon-greedy policy. </a:t>
            </a:r>
          </a:p>
          <a:p>
            <a:pPr marL="914400" lvl="1" indent="-317500" algn="l" rtl="0">
              <a:spcBef>
                <a:spcPts val="0"/>
              </a:spcBef>
              <a:spcAft>
                <a:spcPts val="0"/>
              </a:spcAft>
              <a:buSzPts val="1400"/>
              <a:buFont typeface="Inter"/>
              <a:buAutoNum type="alphaLcPeriod"/>
            </a:pPr>
            <a:r>
              <a:rPr lang="en-US" dirty="0">
                <a:latin typeface="Inter"/>
                <a:ea typeface="Inter"/>
                <a:cs typeface="Inter"/>
                <a:sym typeface="Inter"/>
              </a:rPr>
              <a:t>Take the action a and observe the reward r and the next state s'. </a:t>
            </a:r>
          </a:p>
          <a:p>
            <a:pPr marL="914400" lvl="1" indent="-317500" algn="l" rtl="0">
              <a:spcBef>
                <a:spcPts val="0"/>
              </a:spcBef>
              <a:spcAft>
                <a:spcPts val="0"/>
              </a:spcAft>
              <a:buSzPts val="1400"/>
              <a:buFont typeface="Inter"/>
              <a:buAutoNum type="alphaLcPeriod"/>
            </a:pPr>
            <a:r>
              <a:rPr lang="en-US" dirty="0">
                <a:latin typeface="Inter"/>
                <a:ea typeface="Inter"/>
                <a:cs typeface="Inter"/>
                <a:sym typeface="Inter"/>
              </a:rPr>
              <a:t>Update the Q-value function.</a:t>
            </a:r>
          </a:p>
          <a:p>
            <a:pPr marL="914400" lvl="1" indent="-317500" algn="l" rtl="0">
              <a:spcBef>
                <a:spcPts val="0"/>
              </a:spcBef>
              <a:spcAft>
                <a:spcPts val="0"/>
              </a:spcAft>
              <a:buSzPts val="1400"/>
              <a:buFont typeface="Inter"/>
              <a:buAutoNum type="alphaLcPeriod"/>
            </a:pPr>
            <a:r>
              <a:rPr lang="en-US" dirty="0">
                <a:latin typeface="Inter"/>
                <a:ea typeface="Inter"/>
                <a:cs typeface="Inter"/>
                <a:sym typeface="Inter"/>
              </a:rPr>
              <a:t>Set the current state to next state s’.</a:t>
            </a:r>
          </a:p>
          <a:p>
            <a:pPr marL="457200" lvl="0" indent="-317500" algn="l" rtl="0">
              <a:spcBef>
                <a:spcPts val="0"/>
              </a:spcBef>
              <a:spcAft>
                <a:spcPts val="0"/>
              </a:spcAft>
              <a:buSzPts val="1400"/>
              <a:buFont typeface="Inter"/>
              <a:buAutoNum type="arabicPeriod"/>
            </a:pPr>
            <a:r>
              <a:rPr lang="en-US" dirty="0">
                <a:latin typeface="Inter"/>
                <a:ea typeface="Inter"/>
                <a:cs typeface="Inter"/>
                <a:sym typeface="Inter"/>
              </a:rPr>
              <a:t>Return the learned Q-value function.</a:t>
            </a:r>
          </a:p>
          <a:p>
            <a:pPr marL="0" indent="0" algn="just">
              <a:buNone/>
            </a:pPr>
            <a:endParaRPr lang="en-US" dirty="0"/>
          </a:p>
        </p:txBody>
      </p:sp>
    </p:spTree>
    <p:extLst>
      <p:ext uri="{BB962C8B-B14F-4D97-AF65-F5344CB8AC3E}">
        <p14:creationId xmlns:p14="http://schemas.microsoft.com/office/powerpoint/2010/main" val="19429193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AA4534-2B84-28F1-FB0D-DA7F29442D56}"/>
              </a:ext>
            </a:extLst>
          </p:cNvPr>
          <p:cNvSpPr>
            <a:spLocks noGrp="1"/>
          </p:cNvSpPr>
          <p:nvPr>
            <p:ph type="title"/>
          </p:nvPr>
        </p:nvSpPr>
        <p:spPr>
          <a:xfrm>
            <a:off x="1451579" y="804519"/>
            <a:ext cx="9603275" cy="636617"/>
          </a:xfrm>
        </p:spPr>
        <p:txBody>
          <a:bodyPr/>
          <a:lstStyle/>
          <a:p>
            <a:r>
              <a:rPr lang="en-US" b="1" u="sng" dirty="0"/>
              <a:t>DELIVERABLES:</a:t>
            </a:r>
          </a:p>
        </p:txBody>
      </p:sp>
      <p:sp>
        <p:nvSpPr>
          <p:cNvPr id="6" name="Rectangle 2">
            <a:extLst>
              <a:ext uri="{FF2B5EF4-FFF2-40B4-BE49-F238E27FC236}">
                <a16:creationId xmlns:a16="http://schemas.microsoft.com/office/drawing/2014/main" id="{CFF2F0DA-4B96-7B51-5936-A7F599F094DA}"/>
              </a:ext>
            </a:extLst>
          </p:cNvPr>
          <p:cNvSpPr>
            <a:spLocks noGrp="1" noChangeArrowheads="1"/>
          </p:cNvSpPr>
          <p:nvPr>
            <p:ph idx="1"/>
          </p:nvPr>
        </p:nvSpPr>
        <p:spPr bwMode="auto">
          <a:xfrm>
            <a:off x="1451579" y="1954120"/>
            <a:ext cx="9386310" cy="34627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198375"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1800" b="1" i="0" u="none" strike="noStrike" cap="none" normalizeH="0" baseline="0" dirty="0">
                <a:ln>
                  <a:noFill/>
                </a:ln>
                <a:solidFill>
                  <a:srgbClr val="374151"/>
                </a:solidFill>
                <a:effectLst/>
                <a:latin typeface="Söhne"/>
              </a:rPr>
              <a:t>Game Environment Code:</a:t>
            </a:r>
            <a:endParaRPr kumimoji="0" lang="en-US" altLang="en-US" sz="1800" b="0" i="0" u="none" strike="noStrike" cap="none" normalizeH="0" baseline="0" dirty="0">
              <a:ln>
                <a:noFill/>
              </a:ln>
              <a:solidFill>
                <a:srgbClr val="374151"/>
              </a:solidFill>
              <a:effectLst/>
              <a:latin typeface="Söhne"/>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rgbClr val="374151"/>
                </a:solidFill>
                <a:effectLst/>
                <a:latin typeface="Söhne"/>
              </a:rPr>
              <a:t>Submission of the Python code for the game environment </a:t>
            </a:r>
            <a:r>
              <a:rPr kumimoji="0" lang="en-US" altLang="en-US" sz="2400" i="0" u="none" strike="noStrike" cap="none" normalizeH="0" baseline="0" dirty="0">
                <a:ln>
                  <a:noFill/>
                </a:ln>
                <a:solidFill>
                  <a:srgbClr val="374151"/>
                </a:solidFill>
                <a:effectLst/>
                <a:latin typeface="Söhne"/>
              </a:rPr>
              <a:t>(</a:t>
            </a:r>
            <a:r>
              <a:rPr lang="en-US" altLang="en-US" sz="2400" dirty="0">
                <a:solidFill>
                  <a:srgbClr val="374151"/>
                </a:solidFill>
                <a:latin typeface="Söhne Mono"/>
              </a:rPr>
              <a:t>game.py</a:t>
            </a:r>
            <a:r>
              <a:rPr kumimoji="0" lang="en-US" altLang="en-US" sz="2400" i="0" u="none" strike="noStrike" cap="none" normalizeH="0" baseline="0" dirty="0">
                <a:ln>
                  <a:noFill/>
                </a:ln>
                <a:solidFill>
                  <a:srgbClr val="374151"/>
                </a:solidFill>
                <a:effectLst/>
                <a:latin typeface="Söhne"/>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rgbClr val="374151"/>
                </a:solidFill>
                <a:effectLst/>
                <a:latin typeface="Söhne"/>
              </a:rPr>
              <a:t>Clear documentation explaining the mechanics, rules, and user input handling.</a:t>
            </a:r>
          </a:p>
          <a:p>
            <a:pPr marL="457200" marR="0" lvl="1" indent="0" algn="l" defTabSz="914400" rtl="0" eaLnBrk="0" fontAlgn="base" latinLnBrk="0" hangingPunct="0">
              <a:lnSpc>
                <a:spcPct val="100000"/>
              </a:lnSpc>
              <a:spcBef>
                <a:spcPct val="0"/>
              </a:spcBef>
              <a:spcAft>
                <a:spcPct val="0"/>
              </a:spcAft>
              <a:buClrTx/>
              <a:buSzTx/>
              <a:buNone/>
              <a:tabLst/>
            </a:pPr>
            <a:endParaRPr kumimoji="0" lang="en-US" altLang="en-US" sz="1400" b="0" i="0" u="none" strike="noStrike" cap="none" normalizeH="0" baseline="0" dirty="0">
              <a:ln>
                <a:noFill/>
              </a:ln>
              <a:solidFill>
                <a:srgbClr val="374151"/>
              </a:solidFill>
              <a:effectLst/>
              <a:latin typeface="Söhne"/>
            </a:endParaRP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sz="1800" b="1" i="0" u="none" strike="noStrike" cap="none" normalizeH="0" baseline="0" dirty="0">
                <a:ln>
                  <a:noFill/>
                </a:ln>
                <a:solidFill>
                  <a:srgbClr val="374151"/>
                </a:solidFill>
                <a:effectLst/>
                <a:latin typeface="Söhne"/>
              </a:rPr>
              <a:t>Deep Neural Network Model:</a:t>
            </a:r>
            <a:endParaRPr kumimoji="0" lang="en-US" altLang="en-US" sz="1800" b="0" i="0" u="none" strike="noStrike" cap="none" normalizeH="0" baseline="0" dirty="0">
              <a:ln>
                <a:noFill/>
              </a:ln>
              <a:solidFill>
                <a:srgbClr val="374151"/>
              </a:solidFill>
              <a:effectLst/>
              <a:latin typeface="Söhne"/>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rgbClr val="374151"/>
                </a:solidFill>
                <a:effectLst/>
                <a:latin typeface="Söhne"/>
              </a:rPr>
              <a:t>Provide the trained Deep Neural Network model file.</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rgbClr val="374151"/>
                </a:solidFill>
                <a:effectLst/>
                <a:latin typeface="Söhne"/>
              </a:rPr>
              <a:t>Include a script or notebook detailing the training process.</a:t>
            </a:r>
          </a:p>
          <a:p>
            <a:pPr marL="457200" marR="0" lvl="1" indent="0" algn="l" defTabSz="914400" rtl="0" eaLnBrk="0" fontAlgn="base" latinLnBrk="0" hangingPunct="0">
              <a:lnSpc>
                <a:spcPct val="100000"/>
              </a:lnSpc>
              <a:spcBef>
                <a:spcPct val="0"/>
              </a:spcBef>
              <a:spcAft>
                <a:spcPct val="0"/>
              </a:spcAft>
              <a:buClrTx/>
              <a:buSzTx/>
              <a:buNone/>
              <a:tabLst/>
            </a:pPr>
            <a:endParaRPr kumimoji="0" lang="en-US" altLang="en-US" sz="1400" b="0" i="0" u="none" strike="noStrike" cap="none" normalizeH="0" baseline="0" dirty="0">
              <a:ln>
                <a:noFill/>
              </a:ln>
              <a:solidFill>
                <a:srgbClr val="374151"/>
              </a:solidFill>
              <a:effectLst/>
              <a:latin typeface="Söhne"/>
            </a:endParaRP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r>
              <a:rPr kumimoji="0" lang="en-US" altLang="en-US" sz="1800" b="1" i="0" u="none" strike="noStrike" cap="none" normalizeH="0" baseline="0" dirty="0">
                <a:ln>
                  <a:noFill/>
                </a:ln>
                <a:solidFill>
                  <a:srgbClr val="374151"/>
                </a:solidFill>
                <a:effectLst/>
                <a:latin typeface="Söhne"/>
              </a:rPr>
              <a:t>Q-Learning Implementation:</a:t>
            </a:r>
            <a:endParaRPr kumimoji="0" lang="en-US" altLang="en-US" sz="1800" b="0" i="0" u="none" strike="noStrike" cap="none" normalizeH="0" baseline="0" dirty="0">
              <a:ln>
                <a:noFill/>
              </a:ln>
              <a:solidFill>
                <a:srgbClr val="374151"/>
              </a:solidFill>
              <a:effectLst/>
              <a:latin typeface="Söhne"/>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rgbClr val="374151"/>
                </a:solidFill>
                <a:effectLst/>
                <a:latin typeface="Söhne"/>
              </a:rPr>
              <a:t>Share the Python script implementing the Q-learning algorithm.</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rgbClr val="374151"/>
                </a:solidFill>
                <a:effectLst/>
                <a:latin typeface="Söhne"/>
              </a:rPr>
              <a:t>Documentation explaining the Q-learning steps and parameters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721579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AA4534-2B84-28F1-FB0D-DA7F29442D56}"/>
              </a:ext>
            </a:extLst>
          </p:cNvPr>
          <p:cNvSpPr>
            <a:spLocks noGrp="1"/>
          </p:cNvSpPr>
          <p:nvPr>
            <p:ph type="title"/>
          </p:nvPr>
        </p:nvSpPr>
        <p:spPr/>
        <p:txBody>
          <a:bodyPr/>
          <a:lstStyle/>
          <a:p>
            <a:r>
              <a:rPr lang="en-US" b="1" u="sng" dirty="0"/>
              <a:t>EVALUATION METHODOLOGY</a:t>
            </a:r>
          </a:p>
        </p:txBody>
      </p:sp>
      <p:sp>
        <p:nvSpPr>
          <p:cNvPr id="3" name="Content Placeholder 2">
            <a:extLst>
              <a:ext uri="{FF2B5EF4-FFF2-40B4-BE49-F238E27FC236}">
                <a16:creationId xmlns:a16="http://schemas.microsoft.com/office/drawing/2014/main" id="{77594007-ECF0-E4D6-4866-B4E1E073FA9E}"/>
              </a:ext>
            </a:extLst>
          </p:cNvPr>
          <p:cNvSpPr>
            <a:spLocks noGrp="1"/>
          </p:cNvSpPr>
          <p:nvPr>
            <p:ph idx="1"/>
          </p:nvPr>
        </p:nvSpPr>
        <p:spPr>
          <a:xfrm>
            <a:off x="1451579" y="2015732"/>
            <a:ext cx="9928545" cy="4260377"/>
          </a:xfrm>
        </p:spPr>
        <p:txBody>
          <a:bodyPr>
            <a:normAutofit fontScale="70000" lnSpcReduction="20000"/>
          </a:bodyPr>
          <a:lstStyle/>
          <a:p>
            <a:pPr algn="l">
              <a:buFont typeface="+mj-lt"/>
              <a:buAutoNum type="arabicPeriod"/>
            </a:pPr>
            <a:r>
              <a:rPr lang="en-US" b="1" i="0" dirty="0">
                <a:solidFill>
                  <a:srgbClr val="374151"/>
                </a:solidFill>
                <a:effectLst/>
                <a:latin typeface="Söhne"/>
              </a:rPr>
              <a:t>Performance Metrics:</a:t>
            </a:r>
            <a:endParaRPr lang="en-US" b="0" i="0" dirty="0">
              <a:solidFill>
                <a:srgbClr val="374151"/>
              </a:solidFill>
              <a:effectLst/>
              <a:latin typeface="Söhne"/>
            </a:endParaRPr>
          </a:p>
          <a:p>
            <a:pPr marL="742950" lvl="1" indent="-285750" algn="l">
              <a:buFont typeface="+mj-lt"/>
              <a:buAutoNum type="arabicPeriod"/>
            </a:pPr>
            <a:r>
              <a:rPr lang="en-US" b="0" i="0" dirty="0">
                <a:solidFill>
                  <a:srgbClr val="374151"/>
                </a:solidFill>
                <a:effectLst/>
                <a:latin typeface="Söhne"/>
              </a:rPr>
              <a:t>Evaluate the performance based on the snake's ability to survive and accumulate rewards.</a:t>
            </a:r>
          </a:p>
          <a:p>
            <a:pPr marL="742950" lvl="1" indent="-285750" algn="l">
              <a:buFont typeface="+mj-lt"/>
              <a:buAutoNum type="arabicPeriod"/>
            </a:pPr>
            <a:r>
              <a:rPr lang="en-US" b="0" i="0" dirty="0">
                <a:solidFill>
                  <a:srgbClr val="374151"/>
                </a:solidFill>
                <a:effectLst/>
                <a:latin typeface="Söhne"/>
              </a:rPr>
              <a:t>Track metrics such </a:t>
            </a:r>
            <a:r>
              <a:rPr lang="en-US" b="1" i="0" dirty="0">
                <a:solidFill>
                  <a:srgbClr val="374151"/>
                </a:solidFill>
                <a:effectLst/>
                <a:latin typeface="Söhne"/>
              </a:rPr>
              <a:t>as average reward per episode</a:t>
            </a:r>
            <a:r>
              <a:rPr lang="en-US" b="0" i="0" dirty="0">
                <a:solidFill>
                  <a:srgbClr val="374151"/>
                </a:solidFill>
                <a:effectLst/>
                <a:latin typeface="Söhne"/>
              </a:rPr>
              <a:t>, the </a:t>
            </a:r>
            <a:r>
              <a:rPr lang="en-US" b="1" i="0" dirty="0">
                <a:solidFill>
                  <a:srgbClr val="374151"/>
                </a:solidFill>
                <a:effectLst/>
                <a:latin typeface="Söhne"/>
              </a:rPr>
              <a:t>length of survival</a:t>
            </a:r>
            <a:r>
              <a:rPr lang="en-US" b="0" i="0" dirty="0">
                <a:solidFill>
                  <a:srgbClr val="374151"/>
                </a:solidFill>
                <a:effectLst/>
                <a:latin typeface="Söhne"/>
              </a:rPr>
              <a:t>, and </a:t>
            </a:r>
            <a:r>
              <a:rPr lang="en-US" b="1" i="0" dirty="0">
                <a:solidFill>
                  <a:srgbClr val="374151"/>
                </a:solidFill>
                <a:effectLst/>
                <a:latin typeface="Söhne"/>
              </a:rPr>
              <a:t>convergence of the Q-value function</a:t>
            </a:r>
            <a:r>
              <a:rPr lang="en-US" b="0" i="0" dirty="0">
                <a:solidFill>
                  <a:srgbClr val="374151"/>
                </a:solidFill>
                <a:effectLst/>
                <a:latin typeface="Söhne"/>
              </a:rPr>
              <a:t>.</a:t>
            </a:r>
          </a:p>
          <a:p>
            <a:pPr algn="l">
              <a:buFont typeface="+mj-lt"/>
              <a:buAutoNum type="arabicPeriod"/>
            </a:pPr>
            <a:r>
              <a:rPr lang="en-US" b="1" i="0" dirty="0">
                <a:solidFill>
                  <a:srgbClr val="374151"/>
                </a:solidFill>
                <a:effectLst/>
                <a:latin typeface="Söhne"/>
              </a:rPr>
              <a:t>Visual Inspection:</a:t>
            </a:r>
            <a:endParaRPr lang="en-US" b="0" i="0" dirty="0">
              <a:solidFill>
                <a:srgbClr val="374151"/>
              </a:solidFill>
              <a:effectLst/>
              <a:latin typeface="Söhne"/>
            </a:endParaRPr>
          </a:p>
          <a:p>
            <a:pPr marL="742950" lvl="1" indent="-285750" algn="l">
              <a:buFont typeface="+mj-lt"/>
              <a:buAutoNum type="arabicPeriod"/>
            </a:pPr>
            <a:r>
              <a:rPr lang="en-US" b="0" i="0" dirty="0">
                <a:solidFill>
                  <a:srgbClr val="374151"/>
                </a:solidFill>
                <a:effectLst/>
                <a:latin typeface="Söhne"/>
              </a:rPr>
              <a:t>Provide a visual representation of the snake's gameplay.</a:t>
            </a:r>
          </a:p>
          <a:p>
            <a:pPr marL="742950" lvl="1" indent="-285750" algn="l">
              <a:buFont typeface="+mj-lt"/>
              <a:buAutoNum type="arabicPeriod"/>
            </a:pPr>
            <a:r>
              <a:rPr lang="en-US" b="0" i="0" dirty="0">
                <a:solidFill>
                  <a:srgbClr val="374151"/>
                </a:solidFill>
                <a:effectLst/>
                <a:latin typeface="Söhne"/>
              </a:rPr>
              <a:t>Display the </a:t>
            </a:r>
            <a:r>
              <a:rPr lang="en-US" b="1" i="0" dirty="0">
                <a:solidFill>
                  <a:srgbClr val="374151"/>
                </a:solidFill>
                <a:effectLst/>
                <a:latin typeface="Söhne"/>
              </a:rPr>
              <a:t>snake's movements and decision-making during different stages of training</a:t>
            </a:r>
            <a:r>
              <a:rPr lang="en-US" b="0" i="0" dirty="0">
                <a:solidFill>
                  <a:srgbClr val="374151"/>
                </a:solidFill>
                <a:effectLst/>
                <a:latin typeface="Söhne"/>
              </a:rPr>
              <a:t>.</a:t>
            </a:r>
          </a:p>
          <a:p>
            <a:pPr algn="l">
              <a:buFont typeface="+mj-lt"/>
              <a:buAutoNum type="arabicPeriod"/>
            </a:pPr>
            <a:r>
              <a:rPr lang="en-US" b="1" i="0" dirty="0">
                <a:solidFill>
                  <a:srgbClr val="374151"/>
                </a:solidFill>
                <a:effectLst/>
                <a:latin typeface="Söhne"/>
              </a:rPr>
              <a:t>Comparison with Baseline:</a:t>
            </a:r>
            <a:endParaRPr lang="en-US" b="0" i="0" dirty="0">
              <a:solidFill>
                <a:srgbClr val="374151"/>
              </a:solidFill>
              <a:effectLst/>
              <a:latin typeface="Söhne"/>
            </a:endParaRPr>
          </a:p>
          <a:p>
            <a:pPr marL="742950" lvl="1" indent="-285750" algn="l">
              <a:buFont typeface="+mj-lt"/>
              <a:buAutoNum type="arabicPeriod"/>
            </a:pPr>
            <a:r>
              <a:rPr lang="en-US" b="0" i="0" dirty="0">
                <a:solidFill>
                  <a:srgbClr val="374151"/>
                </a:solidFill>
                <a:effectLst/>
                <a:latin typeface="Söhne"/>
              </a:rPr>
              <a:t>If applicable, compare the performance of the RL agent with a </a:t>
            </a:r>
            <a:r>
              <a:rPr lang="en-US" b="1" i="0" dirty="0">
                <a:solidFill>
                  <a:srgbClr val="374151"/>
                </a:solidFill>
                <a:effectLst/>
                <a:latin typeface="Söhne"/>
              </a:rPr>
              <a:t>baseline</a:t>
            </a:r>
            <a:r>
              <a:rPr lang="en-US" b="0" i="0" dirty="0">
                <a:solidFill>
                  <a:srgbClr val="374151"/>
                </a:solidFill>
                <a:effectLst/>
                <a:latin typeface="Söhne"/>
              </a:rPr>
              <a:t>, such as random actions or a basic heuristic.</a:t>
            </a:r>
          </a:p>
          <a:p>
            <a:pPr algn="l">
              <a:buFont typeface="+mj-lt"/>
              <a:buAutoNum type="arabicPeriod"/>
            </a:pPr>
            <a:r>
              <a:rPr lang="en-US" b="1" i="0" dirty="0">
                <a:solidFill>
                  <a:srgbClr val="374151"/>
                </a:solidFill>
                <a:effectLst/>
                <a:latin typeface="Söhne"/>
              </a:rPr>
              <a:t>Convergence Check:</a:t>
            </a:r>
            <a:endParaRPr lang="en-US" b="0" i="0" dirty="0">
              <a:solidFill>
                <a:srgbClr val="374151"/>
              </a:solidFill>
              <a:effectLst/>
              <a:latin typeface="Söhne"/>
            </a:endParaRPr>
          </a:p>
          <a:p>
            <a:pPr marL="742950" lvl="1" indent="-285750" algn="l">
              <a:buFont typeface="+mj-lt"/>
              <a:buAutoNum type="arabicPeriod"/>
            </a:pPr>
            <a:r>
              <a:rPr lang="en-US" b="0" i="0" dirty="0">
                <a:solidFill>
                  <a:srgbClr val="374151"/>
                </a:solidFill>
                <a:effectLst/>
                <a:latin typeface="Söhne"/>
              </a:rPr>
              <a:t>Check for </a:t>
            </a:r>
            <a:r>
              <a:rPr lang="en-US" b="1" i="0" dirty="0">
                <a:solidFill>
                  <a:srgbClr val="374151"/>
                </a:solidFill>
                <a:effectLst/>
                <a:latin typeface="Söhne"/>
              </a:rPr>
              <a:t>convergence of the Q-value function by monitoring changes over episodes</a:t>
            </a:r>
            <a:r>
              <a:rPr lang="en-US" b="0" i="0" dirty="0">
                <a:solidFill>
                  <a:srgbClr val="374151"/>
                </a:solidFill>
                <a:effectLst/>
                <a:latin typeface="Söhne"/>
              </a:rPr>
              <a:t>.</a:t>
            </a:r>
          </a:p>
          <a:p>
            <a:pPr marL="742950" lvl="1" indent="-285750" algn="l">
              <a:buFont typeface="+mj-lt"/>
              <a:buAutoNum type="arabicPeriod"/>
            </a:pPr>
            <a:r>
              <a:rPr lang="en-US" b="0" i="0" dirty="0">
                <a:solidFill>
                  <a:srgbClr val="374151"/>
                </a:solidFill>
                <a:effectLst/>
                <a:latin typeface="Söhne"/>
              </a:rPr>
              <a:t>Analyze learning curves and ensure stability in the learning process.</a:t>
            </a:r>
          </a:p>
          <a:p>
            <a:pPr algn="l">
              <a:buFont typeface="+mj-lt"/>
              <a:buAutoNum type="arabicPeriod"/>
            </a:pPr>
            <a:r>
              <a:rPr lang="en-US" b="1" i="0" dirty="0">
                <a:solidFill>
                  <a:srgbClr val="374151"/>
                </a:solidFill>
                <a:effectLst/>
                <a:latin typeface="Söhne"/>
              </a:rPr>
              <a:t>User Interaction:</a:t>
            </a:r>
            <a:endParaRPr lang="en-US" b="0" i="0" dirty="0">
              <a:solidFill>
                <a:srgbClr val="374151"/>
              </a:solidFill>
              <a:effectLst/>
              <a:latin typeface="Söhne"/>
            </a:endParaRPr>
          </a:p>
          <a:p>
            <a:pPr marL="742950" lvl="1" indent="-285750" algn="l">
              <a:buFont typeface="+mj-lt"/>
              <a:buAutoNum type="arabicPeriod"/>
            </a:pPr>
            <a:r>
              <a:rPr lang="en-US" b="0" i="0" dirty="0">
                <a:solidFill>
                  <a:srgbClr val="374151"/>
                </a:solidFill>
                <a:effectLst/>
                <a:latin typeface="Söhne"/>
              </a:rPr>
              <a:t>Allow users to interact with the trained snake for additional qualitative evaluation.</a:t>
            </a:r>
          </a:p>
          <a:p>
            <a:pPr marL="742950" lvl="1" indent="-285750" algn="l">
              <a:buFont typeface="+mj-lt"/>
              <a:buAutoNum type="arabicPeriod"/>
            </a:pPr>
            <a:r>
              <a:rPr lang="en-US" b="0" i="0" dirty="0">
                <a:solidFill>
                  <a:srgbClr val="374151"/>
                </a:solidFill>
                <a:effectLst/>
                <a:latin typeface="Söhne"/>
              </a:rPr>
              <a:t>Gather feedback on the responsiveness and adaptability of the snake's behavior.</a:t>
            </a:r>
          </a:p>
          <a:p>
            <a:endParaRPr lang="en-US" dirty="0"/>
          </a:p>
        </p:txBody>
      </p:sp>
    </p:spTree>
    <p:extLst>
      <p:ext uri="{BB962C8B-B14F-4D97-AF65-F5344CB8AC3E}">
        <p14:creationId xmlns:p14="http://schemas.microsoft.com/office/powerpoint/2010/main" val="819280459"/>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Gallery</Template>
  <TotalTime>223</TotalTime>
  <Words>1223</Words>
  <Application>Microsoft Office PowerPoint</Application>
  <PresentationFormat>Widescreen</PresentationFormat>
  <Paragraphs>94</Paragraphs>
  <Slides>13</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Gill Sans MT</vt:lpstr>
      <vt:lpstr>Inter</vt:lpstr>
      <vt:lpstr>League Spartan</vt:lpstr>
      <vt:lpstr>Söhne</vt:lpstr>
      <vt:lpstr>Söhne Mono</vt:lpstr>
      <vt:lpstr>Gallery</vt:lpstr>
      <vt:lpstr>Snake game using Reinforcement  Learning</vt:lpstr>
      <vt:lpstr>PROJECT OBJECTIVES:</vt:lpstr>
      <vt:lpstr>APPROACH:</vt:lpstr>
      <vt:lpstr>APPROACHES- Reinforcement Learning</vt:lpstr>
      <vt:lpstr>APPROACHES- SNAKE GAME ENVIRONMENT</vt:lpstr>
      <vt:lpstr>APPROACHES- Deep neural network dnn</vt:lpstr>
      <vt:lpstr>APPROACHES-  Q Learning algorithm</vt:lpstr>
      <vt:lpstr>DELIVERABLES:</vt:lpstr>
      <vt:lpstr>EVALUATION METHODOLOGY</vt:lpstr>
      <vt:lpstr>WORKING MODEL- CODE </vt:lpstr>
      <vt:lpstr>Working model</vt:lpstr>
      <vt:lpstr>How Our Snake Game Different ?</vt:lpstr>
      <vt:lpstr>References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Snake game using Reinforcement  Learning</dc:title>
  <dc:creator>Kadiyam Jitendra Prasad</dc:creator>
  <cp:lastModifiedBy>Kadiyam Jitendra Prasad</cp:lastModifiedBy>
  <cp:revision>1</cp:revision>
  <dcterms:created xsi:type="dcterms:W3CDTF">2023-12-01T00:42:49Z</dcterms:created>
  <dcterms:modified xsi:type="dcterms:W3CDTF">2023-12-01T06:07:16Z</dcterms:modified>
</cp:coreProperties>
</file>

<file path=docProps/thumbnail.jpeg>
</file>